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5"/>
  </p:notesMasterIdLst>
  <p:sldIdLst>
    <p:sldId id="256" r:id="rId2"/>
    <p:sldId id="638" r:id="rId3"/>
    <p:sldId id="639" r:id="rId4"/>
    <p:sldId id="640" r:id="rId5"/>
    <p:sldId id="637" r:id="rId6"/>
    <p:sldId id="641" r:id="rId7"/>
    <p:sldId id="642" r:id="rId8"/>
    <p:sldId id="643" r:id="rId9"/>
    <p:sldId id="644" r:id="rId10"/>
    <p:sldId id="645" r:id="rId11"/>
    <p:sldId id="646" r:id="rId12"/>
    <p:sldId id="647" r:id="rId13"/>
    <p:sldId id="648" r:id="rId14"/>
    <p:sldId id="649" r:id="rId15"/>
    <p:sldId id="650" r:id="rId16"/>
    <p:sldId id="651" r:id="rId17"/>
    <p:sldId id="652" r:id="rId18"/>
    <p:sldId id="653" r:id="rId19"/>
    <p:sldId id="654" r:id="rId20"/>
    <p:sldId id="655" r:id="rId21"/>
    <p:sldId id="656" r:id="rId22"/>
    <p:sldId id="657" r:id="rId23"/>
    <p:sldId id="658" r:id="rId24"/>
    <p:sldId id="659" r:id="rId25"/>
    <p:sldId id="660" r:id="rId26"/>
    <p:sldId id="661" r:id="rId27"/>
    <p:sldId id="662" r:id="rId28"/>
    <p:sldId id="663" r:id="rId29"/>
    <p:sldId id="664" r:id="rId30"/>
    <p:sldId id="667" r:id="rId31"/>
    <p:sldId id="666" r:id="rId32"/>
    <p:sldId id="668" r:id="rId33"/>
    <p:sldId id="669" r:id="rId34"/>
    <p:sldId id="670" r:id="rId35"/>
    <p:sldId id="671" r:id="rId36"/>
    <p:sldId id="672" r:id="rId37"/>
    <p:sldId id="673" r:id="rId38"/>
    <p:sldId id="675" r:id="rId39"/>
    <p:sldId id="674" r:id="rId40"/>
    <p:sldId id="676" r:id="rId41"/>
    <p:sldId id="677" r:id="rId42"/>
    <p:sldId id="678" r:id="rId43"/>
    <p:sldId id="444" r:id="rId44"/>
  </p:sldIdLst>
  <p:sldSz cx="10079038" cy="7559675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表紙" id="{D3942E64-5D90-42C7-BF1D-1BE2F6BEE09C}">
          <p14:sldIdLst>
            <p14:sldId id="256"/>
            <p14:sldId id="638"/>
            <p14:sldId id="639"/>
          </p14:sldIdLst>
        </p14:section>
        <p14:section name="目次" id="{70970BD1-F244-400A-A150-2D65B1848334}">
          <p14:sldIdLst>
            <p14:sldId id="640"/>
          </p14:sldIdLst>
        </p14:section>
        <p14:section name="レベルチェック" id="{C90A7FDD-8FBE-4A1A-9E22-16A720CF56B1}">
          <p14:sldIdLst>
            <p14:sldId id="637"/>
            <p14:sldId id="641"/>
          </p14:sldIdLst>
        </p14:section>
        <p14:section name="制度化について" id="{ABCB9B43-F850-4121-B322-2DC5410BEF10}">
          <p14:sldIdLst>
            <p14:sldId id="642"/>
          </p14:sldIdLst>
        </p14:section>
        <p14:section name="HACCPとは" id="{34CFEAC8-357C-46FD-9B73-8670258EABF1}">
          <p14:sldIdLst>
            <p14:sldId id="643"/>
          </p14:sldIdLst>
        </p14:section>
        <p14:section name="罰則について" id="{0C6FEDC8-903D-43FD-A62D-42DD07751F38}">
          <p14:sldIdLst>
            <p14:sldId id="644"/>
          </p14:sldIdLst>
        </p14:section>
        <p14:section name="制度化が遅れている理由" id="{3F4B68AA-DD40-490C-B24D-30DD99BF9307}">
          <p14:sldIdLst>
            <p14:sldId id="645"/>
          </p14:sldIdLst>
        </p14:section>
        <p14:section name="食中毒発生" id="{24A29FD4-F03E-4708-9867-F3F347AE8BA2}">
          <p14:sldIdLst>
            <p14:sldId id="646"/>
          </p14:sldIdLst>
        </p14:section>
        <p14:section name="見える化" id="{C74B2FDF-6AFF-4F68-B789-54BECA98FDAF}">
          <p14:sldIdLst>
            <p14:sldId id="647"/>
            <p14:sldId id="648"/>
          </p14:sldIdLst>
        </p14:section>
        <p14:section name="一般衛生管理 重要管理ポイント" id="{18AAEB00-20AC-4654-A79C-FD4FD48457E7}">
          <p14:sldIdLst>
            <p14:sldId id="649"/>
          </p14:sldIdLst>
        </p14:section>
        <p14:section name="メニューチェック" id="{E020329C-3934-406A-8B16-77BADC38A8A4}">
          <p14:sldIdLst>
            <p14:sldId id="650"/>
          </p14:sldIdLst>
        </p14:section>
        <p14:section name="危険温度帯" id="{A5BDC9FB-0CC2-4D16-BE2F-115B4491B9D3}">
          <p14:sldIdLst>
            <p14:sldId id="651"/>
            <p14:sldId id="652"/>
            <p14:sldId id="653"/>
          </p14:sldIdLst>
        </p14:section>
        <p14:section name="記録" id="{D48FAD55-8AFD-4CA4-8CBF-2C578DE4A2D4}">
          <p14:sldIdLst>
            <p14:sldId id="654"/>
            <p14:sldId id="655"/>
          </p14:sldIdLst>
        </p14:section>
        <p14:section name="取り組むメリット" id="{FBAD73A3-B6FE-4088-B63E-07ACB812F638}">
          <p14:sldIdLst>
            <p14:sldId id="656"/>
          </p14:sldIdLst>
        </p14:section>
        <p14:section name="５Sで" id="{5AC3A515-F4C7-47D5-96F0-908890DDA810}">
          <p14:sldIdLst>
            <p14:sldId id="657"/>
            <p14:sldId id="658"/>
          </p14:sldIdLst>
        </p14:section>
        <p14:section name="お店の危険度チェック" id="{411656D2-6E34-4BD1-97BC-A0ED3DFAA658}">
          <p14:sldIdLst>
            <p14:sldId id="659"/>
            <p14:sldId id="660"/>
          </p14:sldIdLst>
        </p14:section>
        <p14:section name="清潔区域" id="{98ABAB52-D986-4249-83DB-A6F3A744899C}">
          <p14:sldIdLst>
            <p14:sldId id="661"/>
          </p14:sldIdLst>
        </p14:section>
        <p14:section name="食材保管" id="{793AB25D-8BCD-4731-83F8-C8C7D58F4793}">
          <p14:sldIdLst>
            <p14:sldId id="662"/>
            <p14:sldId id="663"/>
            <p14:sldId id="664"/>
            <p14:sldId id="667"/>
          </p14:sldIdLst>
        </p14:section>
        <p14:section name="器具類の管理" id="{718A065C-84C7-4572-857D-16342E99F132}">
          <p14:sldIdLst>
            <p14:sldId id="666"/>
          </p14:sldIdLst>
        </p14:section>
        <p14:section name="３定" id="{DD8C9AB8-6A05-4571-B07B-CDB165ACBB30}">
          <p14:sldIdLst>
            <p14:sldId id="668"/>
            <p14:sldId id="669"/>
          </p14:sldIdLst>
        </p14:section>
        <p14:section name="台・棚の高さ" id="{A96B9A2A-22BC-488F-9638-761D4B73AC4E}">
          <p14:sldIdLst>
            <p14:sldId id="670"/>
            <p14:sldId id="671"/>
          </p14:sldIdLst>
        </p14:section>
        <p14:section name="掃除道具" id="{7DDD5DB0-CF11-429F-9BBC-E01EB236FD2D}">
          <p14:sldIdLst>
            <p14:sldId id="672"/>
          </p14:sldIdLst>
        </p14:section>
        <p14:section name="清掃道具" id="{176F6712-20DE-41FB-BE71-DBE78B319CA3}">
          <p14:sldIdLst>
            <p14:sldId id="673"/>
          </p14:sldIdLst>
        </p14:section>
        <p14:section name="お客様目線" id="{D45ADD92-02D1-4DA9-BAAF-D206F3FDEF44}">
          <p14:sldIdLst>
            <p14:sldId id="675"/>
            <p14:sldId id="674"/>
            <p14:sldId id="676"/>
          </p14:sldIdLst>
        </p14:section>
        <p14:section name="習慣化の仕組み作り" id="{019579B7-2FD2-448B-B6C6-C6930A6B2F43}">
          <p14:sldIdLst/>
        </p14:section>
        <p14:section name="作業について" id="{0073880B-AC18-4C5F-AAF1-B8874B29A45B}">
          <p14:sldIdLst>
            <p14:sldId id="677"/>
          </p14:sldIdLst>
        </p14:section>
        <p14:section name="お願い事項" id="{8E40A9B0-5AB6-4D54-B8C8-710FE06E25A2}">
          <p14:sldIdLst>
            <p14:sldId id="678"/>
            <p14:sldId id="444"/>
          </p14:sldIdLst>
        </p14:section>
        <p14:section name="タイトルなしのセクション" id="{849717E0-6657-4842-8C8A-08ADBE27E963}">
          <p14:sldIdLst/>
        </p14:section>
      </p14:sectionLst>
    </p:ext>
    <p:ext uri="{EFAFB233-063F-42B5-8137-9DF3F51BA10A}">
      <p15:sldGuideLst xmlns:p15="http://schemas.microsoft.com/office/powerpoint/2012/main">
        <p15:guide id="1" pos="6055" userDrawn="1">
          <p15:clr>
            <a:srgbClr val="A4A3A4"/>
          </p15:clr>
        </p15:guide>
        <p15:guide id="2" orient="horz" pos="294" userDrawn="1">
          <p15:clr>
            <a:srgbClr val="A4A3A4"/>
          </p15:clr>
        </p15:guide>
        <p15:guide id="3" orient="horz" pos="4490" userDrawn="1">
          <p15:clr>
            <a:srgbClr val="A4A3A4"/>
          </p15:clr>
        </p15:guide>
        <p15:guide id="4" pos="2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MATSU YUKA" initials="KY" lastIdx="5" clrIdx="0">
    <p:extLst>
      <p:ext uri="{19B8F6BF-5375-455C-9EA6-DF929625EA0E}">
        <p15:presenceInfo xmlns:p15="http://schemas.microsoft.com/office/powerpoint/2012/main" userId="86a3957779d69714" providerId="Windows Live"/>
      </p:ext>
    </p:extLst>
  </p:cmAuthor>
  <p:cmAuthor id="2" name="OTA Ryosuke(is0345pi)" initials="OR" lastIdx="21" clrIdx="1">
    <p:extLst>
      <p:ext uri="{19B8F6BF-5375-455C-9EA6-DF929625EA0E}">
        <p15:presenceInfo xmlns:p15="http://schemas.microsoft.com/office/powerpoint/2012/main" userId="OTA Ryosuke(is0345pi)" providerId="None"/>
      </p:ext>
    </p:extLst>
  </p:cmAuthor>
  <p:cmAuthor id="3" name="徳王 美紀" initials="徳王" lastIdx="7" clrIdx="2">
    <p:extLst>
      <p:ext uri="{19B8F6BF-5375-455C-9EA6-DF929625EA0E}">
        <p15:presenceInfo xmlns:p15="http://schemas.microsoft.com/office/powerpoint/2012/main" userId="f51f5ed3b958f5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EDCE9"/>
    <a:srgbClr val="000000"/>
    <a:srgbClr val="FF9300"/>
    <a:srgbClr val="FFFC00"/>
    <a:srgbClr val="008F00"/>
    <a:srgbClr val="D5FC79"/>
    <a:srgbClr val="C5E0B4"/>
    <a:srgbClr val="ECB2B2"/>
    <a:srgbClr val="C6F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0" autoAdjust="0"/>
    <p:restoredTop sz="95903"/>
  </p:normalViewPr>
  <p:slideViewPr>
    <p:cSldViewPr snapToGrid="0">
      <p:cViewPr varScale="1">
        <p:scale>
          <a:sx n="59" d="100"/>
          <a:sy n="59" d="100"/>
        </p:scale>
        <p:origin x="1148" y="64"/>
      </p:cViewPr>
      <p:guideLst>
        <p:guide pos="6055"/>
        <p:guide orient="horz" pos="294"/>
        <p:guide orient="horz" pos="4490"/>
        <p:guide pos="2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6" d="100"/>
          <a:sy n="46" d="100"/>
        </p:scale>
        <p:origin x="256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8764A8-DE9A-481B-9BBC-9317FC7D77AC}" type="doc">
      <dgm:prSet loTypeId="urn:microsoft.com/office/officeart/2005/8/layout/matrix2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CB9E1928-514C-4B93-8056-92E33FF14709}">
      <dgm:prSet phldrT="[テキスト]"/>
      <dgm:spPr>
        <a:xfrm>
          <a:off x="1092708" y="178308"/>
          <a:ext cx="1097280" cy="1097280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kumimoji="1" lang="ja-JP" alt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游ゴシック" panose="020B0400000000000000" pitchFamily="50" charset="-128"/>
              <a:cs typeface="+mn-cs"/>
            </a:rPr>
            <a:t>　　　　　　　　　　　　　　　　　　　　　　</a:t>
          </a:r>
          <a:endParaRPr kumimoji="1" lang="ja-JP" alt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游ゴシック" panose="020B0400000000000000" pitchFamily="50" charset="-128"/>
            <a:cs typeface="+mn-cs"/>
          </a:endParaRPr>
        </a:p>
      </dgm:t>
    </dgm:pt>
    <dgm:pt modelId="{228418F4-A95C-4C8E-928D-0F913FD3C4EF}" type="parTrans" cxnId="{B56896BD-0B84-43F3-A020-598743314984}">
      <dgm:prSet/>
      <dgm:spPr/>
      <dgm:t>
        <a:bodyPr/>
        <a:lstStyle/>
        <a:p>
          <a:endParaRPr kumimoji="1" lang="ja-JP" altLang="en-US"/>
        </a:p>
      </dgm:t>
    </dgm:pt>
    <dgm:pt modelId="{519C01FC-C361-4966-94FA-40279AFFDE21}" type="sibTrans" cxnId="{B56896BD-0B84-43F3-A020-598743314984}">
      <dgm:prSet/>
      <dgm:spPr/>
      <dgm:t>
        <a:bodyPr/>
        <a:lstStyle/>
        <a:p>
          <a:endParaRPr kumimoji="1" lang="ja-JP" altLang="en-US"/>
        </a:p>
      </dgm:t>
    </dgm:pt>
    <dgm:pt modelId="{6C7A52AD-2349-40CD-A291-119189EC5A61}">
      <dgm:prSet/>
      <dgm:spPr/>
      <dgm:t>
        <a:bodyPr/>
        <a:lstStyle/>
        <a:p>
          <a:endParaRPr kumimoji="1" lang="ja-JP" altLang="en-US"/>
        </a:p>
      </dgm:t>
    </dgm:pt>
    <dgm:pt modelId="{AF716058-BFB9-40C4-BBD7-6D28EC50D4DB}" type="parTrans" cxnId="{BCCE22E1-2AB7-485E-B91C-7FE288E623EB}">
      <dgm:prSet/>
      <dgm:spPr/>
      <dgm:t>
        <a:bodyPr/>
        <a:lstStyle/>
        <a:p>
          <a:endParaRPr kumimoji="1" lang="ja-JP" altLang="en-US"/>
        </a:p>
      </dgm:t>
    </dgm:pt>
    <dgm:pt modelId="{E92A30DE-93D3-435A-89DA-9EF56094AE2F}" type="sibTrans" cxnId="{BCCE22E1-2AB7-485E-B91C-7FE288E623EB}">
      <dgm:prSet/>
      <dgm:spPr/>
      <dgm:t>
        <a:bodyPr/>
        <a:lstStyle/>
        <a:p>
          <a:endParaRPr kumimoji="1" lang="ja-JP" altLang="en-US"/>
        </a:p>
      </dgm:t>
    </dgm:pt>
    <dgm:pt modelId="{FD6E0273-0FFB-4F27-81F8-D0EF00728E28}">
      <dgm:prSet/>
      <dgm:spPr/>
      <dgm:t>
        <a:bodyPr/>
        <a:lstStyle/>
        <a:p>
          <a:endParaRPr kumimoji="1" lang="ja-JP" altLang="en-US"/>
        </a:p>
      </dgm:t>
    </dgm:pt>
    <dgm:pt modelId="{B9B26844-48CE-493F-93C2-D5C75B4DF7FC}" type="parTrans" cxnId="{918412DC-6048-4472-8093-58937B6121EF}">
      <dgm:prSet/>
      <dgm:spPr/>
      <dgm:t>
        <a:bodyPr/>
        <a:lstStyle/>
        <a:p>
          <a:endParaRPr kumimoji="1" lang="ja-JP" altLang="en-US"/>
        </a:p>
      </dgm:t>
    </dgm:pt>
    <dgm:pt modelId="{9E5E6478-A03F-48BF-8624-3DC60C2508B7}" type="sibTrans" cxnId="{918412DC-6048-4472-8093-58937B6121EF}">
      <dgm:prSet/>
      <dgm:spPr/>
      <dgm:t>
        <a:bodyPr/>
        <a:lstStyle/>
        <a:p>
          <a:endParaRPr kumimoji="1" lang="ja-JP" altLang="en-US"/>
        </a:p>
      </dgm:t>
    </dgm:pt>
    <dgm:pt modelId="{A86BC66E-B7FF-4D01-BF0B-DA0342F2F607}">
      <dgm:prSet custT="1"/>
      <dgm:spPr/>
      <dgm:t>
        <a:bodyPr/>
        <a:lstStyle/>
        <a:p>
          <a:endParaRPr kumimoji="1" lang="ja-JP" altLang="en-US" sz="1200" dirty="0"/>
        </a:p>
      </dgm:t>
    </dgm:pt>
    <dgm:pt modelId="{15407F01-8E17-46C5-A758-C795598368EA}" type="parTrans" cxnId="{A28A1093-B814-4A2D-8EAC-DE55D08F7C4B}">
      <dgm:prSet/>
      <dgm:spPr/>
      <dgm:t>
        <a:bodyPr/>
        <a:lstStyle/>
        <a:p>
          <a:endParaRPr kumimoji="1" lang="ja-JP" altLang="en-US"/>
        </a:p>
      </dgm:t>
    </dgm:pt>
    <dgm:pt modelId="{35E94EBD-1B58-464A-BB0B-1609EC2EEEB3}" type="sibTrans" cxnId="{A28A1093-B814-4A2D-8EAC-DE55D08F7C4B}">
      <dgm:prSet/>
      <dgm:spPr/>
      <dgm:t>
        <a:bodyPr/>
        <a:lstStyle/>
        <a:p>
          <a:endParaRPr kumimoji="1" lang="ja-JP" altLang="en-US"/>
        </a:p>
      </dgm:t>
    </dgm:pt>
    <dgm:pt modelId="{100B5E10-B627-4360-893F-7949004FC9E7}" type="pres">
      <dgm:prSet presAssocID="{458764A8-DE9A-481B-9BBC-9317FC7D77AC}" presName="matrix" presStyleCnt="0">
        <dgm:presLayoutVars>
          <dgm:chMax val="1"/>
          <dgm:dir/>
          <dgm:resizeHandles val="exact"/>
        </dgm:presLayoutVars>
      </dgm:prSet>
      <dgm:spPr/>
    </dgm:pt>
    <dgm:pt modelId="{C21190A2-495F-4D0F-9A3C-8332ADF9490F}" type="pres">
      <dgm:prSet presAssocID="{458764A8-DE9A-481B-9BBC-9317FC7D77AC}" presName="axisShape" presStyleLbl="bgShp" presStyleIdx="0" presStyleCnt="1" custScaleX="91774" custScaleY="93628" custLinFactNeighborX="-1352" custLinFactNeighborY="1654"/>
      <dgm:spPr>
        <a:xfrm>
          <a:off x="914400" y="0"/>
          <a:ext cx="2743200" cy="27432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ysClr val="windowText" lastClr="000000">
            <a:tint val="40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</dgm:pt>
    <dgm:pt modelId="{7298B770-8A40-441D-A4DF-BE47C7427F4B}" type="pres">
      <dgm:prSet presAssocID="{458764A8-DE9A-481B-9BBC-9317FC7D77AC}" presName="rect1" presStyleLbl="node1" presStyleIdx="0" presStyleCnt="4" custScaleY="90910" custLinFactX="13479" custLinFactNeighborX="100000" custLinFactNeighborY="-2187">
        <dgm:presLayoutVars>
          <dgm:chMax val="0"/>
          <dgm:chPref val="0"/>
          <dgm:bulletEnabled val="1"/>
        </dgm:presLayoutVars>
      </dgm:prSet>
      <dgm:spPr/>
    </dgm:pt>
    <dgm:pt modelId="{4D0C8895-8F0E-48AE-B6FD-5D9DD052FB7B}" type="pres">
      <dgm:prSet presAssocID="{458764A8-DE9A-481B-9BBC-9317FC7D77AC}" presName="rect2" presStyleLbl="node1" presStyleIdx="1" presStyleCnt="4" custScaleY="90910" custLinFactX="-27498" custLinFactNeighborX="-100000" custLinFactNeighborY="-197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  <dgm:pt modelId="{BEC53780-C626-4D23-9573-BFC51306A125}" type="pres">
      <dgm:prSet presAssocID="{458764A8-DE9A-481B-9BBC-9317FC7D77AC}" presName="rect3" presStyleLbl="node1" presStyleIdx="2" presStyleCnt="4" custScaleX="100201" custScaleY="90910" custLinFactNeighborX="-5560" custLinFactNeighborY="4400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  <dgm:pt modelId="{575B4850-FF22-45B4-84BE-DD2637D7689E}" type="pres">
      <dgm:prSet presAssocID="{458764A8-DE9A-481B-9BBC-9317FC7D77AC}" presName="rect4" presStyleLbl="node1" presStyleIdx="3" presStyleCnt="4" custScaleY="90910" custLinFactNeighborX="55" custLinFactNeighborY="5070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8A993922-DB75-BC4E-BD5B-58688905A0B4}" type="presOf" srcId="{6C7A52AD-2349-40CD-A291-119189EC5A61}" destId="{4D0C8895-8F0E-48AE-B6FD-5D9DD052FB7B}" srcOrd="0" destOrd="0" presId="urn:microsoft.com/office/officeart/2005/8/layout/matrix2"/>
    <dgm:cxn modelId="{694F315F-6990-492F-A3B8-72113CF1D120}" type="presOf" srcId="{CB9E1928-514C-4B93-8056-92E33FF14709}" destId="{7298B770-8A40-441D-A4DF-BE47C7427F4B}" srcOrd="0" destOrd="0" presId="urn:microsoft.com/office/officeart/2005/8/layout/matrix2"/>
    <dgm:cxn modelId="{2F348053-6107-4AD9-AF5C-8D0A700FAC23}" type="presOf" srcId="{458764A8-DE9A-481B-9BBC-9317FC7D77AC}" destId="{100B5E10-B627-4360-893F-7949004FC9E7}" srcOrd="0" destOrd="0" presId="urn:microsoft.com/office/officeart/2005/8/layout/matrix2"/>
    <dgm:cxn modelId="{A28A1093-B814-4A2D-8EAC-DE55D08F7C4B}" srcId="{458764A8-DE9A-481B-9BBC-9317FC7D77AC}" destId="{A86BC66E-B7FF-4D01-BF0B-DA0342F2F607}" srcOrd="3" destOrd="0" parTransId="{15407F01-8E17-46C5-A758-C795598368EA}" sibTransId="{35E94EBD-1B58-464A-BB0B-1609EC2EEEB3}"/>
    <dgm:cxn modelId="{68F665B9-B8D2-467A-8257-4F03B2071E57}" type="presOf" srcId="{FD6E0273-0FFB-4F27-81F8-D0EF00728E28}" destId="{BEC53780-C626-4D23-9573-BFC51306A125}" srcOrd="0" destOrd="0" presId="urn:microsoft.com/office/officeart/2005/8/layout/matrix2"/>
    <dgm:cxn modelId="{B56896BD-0B84-43F3-A020-598743314984}" srcId="{458764A8-DE9A-481B-9BBC-9317FC7D77AC}" destId="{CB9E1928-514C-4B93-8056-92E33FF14709}" srcOrd="0" destOrd="0" parTransId="{228418F4-A95C-4C8E-928D-0F913FD3C4EF}" sibTransId="{519C01FC-C361-4966-94FA-40279AFFDE21}"/>
    <dgm:cxn modelId="{7CFAECD3-AEE0-4FEE-B318-B24C0F34F073}" type="presOf" srcId="{A86BC66E-B7FF-4D01-BF0B-DA0342F2F607}" destId="{575B4850-FF22-45B4-84BE-DD2637D7689E}" srcOrd="0" destOrd="0" presId="urn:microsoft.com/office/officeart/2005/8/layout/matrix2"/>
    <dgm:cxn modelId="{918412DC-6048-4472-8093-58937B6121EF}" srcId="{458764A8-DE9A-481B-9BBC-9317FC7D77AC}" destId="{FD6E0273-0FFB-4F27-81F8-D0EF00728E28}" srcOrd="2" destOrd="0" parTransId="{B9B26844-48CE-493F-93C2-D5C75B4DF7FC}" sibTransId="{9E5E6478-A03F-48BF-8624-3DC60C2508B7}"/>
    <dgm:cxn modelId="{BCCE22E1-2AB7-485E-B91C-7FE288E623EB}" srcId="{458764A8-DE9A-481B-9BBC-9317FC7D77AC}" destId="{6C7A52AD-2349-40CD-A291-119189EC5A61}" srcOrd="1" destOrd="0" parTransId="{AF716058-BFB9-40C4-BBD7-6D28EC50D4DB}" sibTransId="{E92A30DE-93D3-435A-89DA-9EF56094AE2F}"/>
    <dgm:cxn modelId="{FF073603-FEFD-4C8B-BE41-839BABCEE7D9}" type="presParOf" srcId="{100B5E10-B627-4360-893F-7949004FC9E7}" destId="{C21190A2-495F-4D0F-9A3C-8332ADF9490F}" srcOrd="0" destOrd="0" presId="urn:microsoft.com/office/officeart/2005/8/layout/matrix2"/>
    <dgm:cxn modelId="{5B3ABC17-70E5-4C5B-86BE-460870CBBEBE}" type="presParOf" srcId="{100B5E10-B627-4360-893F-7949004FC9E7}" destId="{7298B770-8A40-441D-A4DF-BE47C7427F4B}" srcOrd="1" destOrd="0" presId="urn:microsoft.com/office/officeart/2005/8/layout/matrix2"/>
    <dgm:cxn modelId="{51E6C42F-468D-4D7B-8CB1-ED25EE7F3D3E}" type="presParOf" srcId="{100B5E10-B627-4360-893F-7949004FC9E7}" destId="{4D0C8895-8F0E-48AE-B6FD-5D9DD052FB7B}" srcOrd="2" destOrd="0" presId="urn:microsoft.com/office/officeart/2005/8/layout/matrix2"/>
    <dgm:cxn modelId="{0F9886CB-BA6E-4D8A-BA5F-9CF864A05FB7}" type="presParOf" srcId="{100B5E10-B627-4360-893F-7949004FC9E7}" destId="{BEC53780-C626-4D23-9573-BFC51306A125}" srcOrd="3" destOrd="0" presId="urn:microsoft.com/office/officeart/2005/8/layout/matrix2"/>
    <dgm:cxn modelId="{9138EF0B-A8FA-4303-854E-71A2184F1496}" type="presParOf" srcId="{100B5E10-B627-4360-893F-7949004FC9E7}" destId="{575B4850-FF22-45B4-84BE-DD2637D7689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190A2-495F-4D0F-9A3C-8332ADF9490F}">
      <dsp:nvSpPr>
        <dsp:cNvPr id="0" name=""/>
        <dsp:cNvSpPr/>
      </dsp:nvSpPr>
      <dsp:spPr>
        <a:xfrm>
          <a:off x="1028664" y="257524"/>
          <a:ext cx="4883067" cy="498171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ysClr val="windowText" lastClr="000000">
            <a:tint val="40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8B770-8A40-441D-A4DF-BE47C7427F4B}">
      <dsp:nvSpPr>
        <dsp:cNvPr id="0" name=""/>
        <dsp:cNvSpPr/>
      </dsp:nvSpPr>
      <dsp:spPr>
        <a:xfrm>
          <a:off x="3642782" y="396034"/>
          <a:ext cx="2128301" cy="1934838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6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游ゴシック" panose="020B0400000000000000" pitchFamily="50" charset="-128"/>
              <a:cs typeface="+mn-cs"/>
            </a:rPr>
            <a:t>　　　　　　　　　　　　　　　　　　　　　　</a:t>
          </a:r>
          <a:endParaRPr kumimoji="1" lang="ja-JP" altLang="en-US" sz="6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游ゴシック" panose="020B0400000000000000" pitchFamily="50" charset="-128"/>
            <a:cs typeface="+mn-cs"/>
          </a:endParaRPr>
        </a:p>
      </dsp:txBody>
      <dsp:txXfrm>
        <a:off x="3737233" y="490485"/>
        <a:ext cx="1939399" cy="1745936"/>
      </dsp:txXfrm>
    </dsp:sp>
    <dsp:sp modelId="{4D0C8895-8F0E-48AE-B6FD-5D9DD052FB7B}">
      <dsp:nvSpPr>
        <dsp:cNvPr id="0" name=""/>
        <dsp:cNvSpPr/>
      </dsp:nvSpPr>
      <dsp:spPr>
        <a:xfrm>
          <a:off x="1014820" y="400567"/>
          <a:ext cx="2128301" cy="1934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400" kern="1200"/>
        </a:p>
      </dsp:txBody>
      <dsp:txXfrm>
        <a:off x="1109271" y="495018"/>
        <a:ext cx="1939399" cy="1745936"/>
      </dsp:txXfrm>
    </dsp:sp>
    <dsp:sp modelId="{BEC53780-C626-4D23-9573-BFC51306A125}">
      <dsp:nvSpPr>
        <dsp:cNvPr id="0" name=""/>
        <dsp:cNvSpPr/>
      </dsp:nvSpPr>
      <dsp:spPr>
        <a:xfrm>
          <a:off x="1107135" y="3036979"/>
          <a:ext cx="2132579" cy="1934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400" kern="1200"/>
        </a:p>
      </dsp:txBody>
      <dsp:txXfrm>
        <a:off x="1201586" y="3131430"/>
        <a:ext cx="1943677" cy="1745936"/>
      </dsp:txXfrm>
    </dsp:sp>
    <dsp:sp modelId="{575B4850-FF22-45B4-84BE-DD2637D7689E}">
      <dsp:nvSpPr>
        <dsp:cNvPr id="0" name=""/>
        <dsp:cNvSpPr/>
      </dsp:nvSpPr>
      <dsp:spPr>
        <a:xfrm>
          <a:off x="3729532" y="3051239"/>
          <a:ext cx="2128301" cy="1934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 dirty="0"/>
        </a:p>
      </dsp:txBody>
      <dsp:txXfrm>
        <a:off x="3823983" y="3145690"/>
        <a:ext cx="1939399" cy="1745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F2C1CE1-0EDA-4B91-8D08-B3CDD5CF1168}" type="datetimeFigureOut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1975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741C860-03A0-4FF3-A5F9-DF903B920C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60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1pPr>
    <a:lvl2pPr marL="384147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2pPr>
    <a:lvl3pPr marL="768296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3pPr>
    <a:lvl4pPr marL="1152444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4pPr>
    <a:lvl5pPr marL="1536591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5pPr>
    <a:lvl6pPr marL="1920738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6pPr>
    <a:lvl7pPr marL="2304887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7pPr>
    <a:lvl8pPr marL="2689034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8pPr>
    <a:lvl9pPr marL="3073181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928" y="1237197"/>
            <a:ext cx="8567182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880" y="3970580"/>
            <a:ext cx="755927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1E70E92C-F4DB-A348-B103-67B1E24A7A0B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95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57C7883E-5A00-BF42-80BD-23FF29F64B31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352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812" y="402483"/>
            <a:ext cx="2173293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934" y="402483"/>
            <a:ext cx="6393890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ED76A7F4-2996-2E41-AEDE-84543F9D3A7B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41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63200349-D648-CC4A-BCC2-ABDE6EA67945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</a:t>
            </a:r>
            <a:r>
              <a:rPr kumimoji="1" lang="ja-JP" altLang="en-US" dirty="0"/>
              <a:t>改善整理コンサルタント協会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45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85" y="1884671"/>
            <a:ext cx="8693170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685" y="5059035"/>
            <a:ext cx="8693170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D4796626-B0A5-9748-89E9-05722806841E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13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934" y="2012414"/>
            <a:ext cx="428359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513" y="2012414"/>
            <a:ext cx="428359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B2130FD1-CF0F-0546-8126-B9BDBB5401D5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80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7" y="402484"/>
            <a:ext cx="8693170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248" y="1853171"/>
            <a:ext cx="42639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248" y="2761381"/>
            <a:ext cx="426390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514" y="1853171"/>
            <a:ext cx="428490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514" y="2761381"/>
            <a:ext cx="4284904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93B640F6-5C01-484B-8772-C33AAA549F16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6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4F5981DD-34B3-3042-B98E-48A3CDE9F1F8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1280DB6-2AD3-49C4-9005-C2BDCB7EB945}"/>
              </a:ext>
            </a:extLst>
          </p:cNvPr>
          <p:cNvSpPr txBox="1">
            <a:spLocks/>
          </p:cNvSpPr>
          <p:nvPr userDrawn="1"/>
        </p:nvSpPr>
        <p:spPr>
          <a:xfrm>
            <a:off x="3491082" y="7011251"/>
            <a:ext cx="34016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latin typeface="+mn-ea"/>
                <a:ea typeface="+mn-ea"/>
              </a:rPr>
              <a:t>©</a:t>
            </a:r>
            <a:r>
              <a:rPr kumimoji="1" lang="ja-JP" altLang="en-US" dirty="0">
                <a:latin typeface="+mn-ea"/>
                <a:ea typeface="+mn-ea"/>
              </a:rPr>
              <a:t>改善整理コンサルタント協会</a:t>
            </a:r>
          </a:p>
        </p:txBody>
      </p:sp>
    </p:spTree>
    <p:extLst>
      <p:ext uri="{BB962C8B-B14F-4D97-AF65-F5344CB8AC3E}">
        <p14:creationId xmlns:p14="http://schemas.microsoft.com/office/powerpoint/2010/main" val="200376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D9E4C8CF-0A85-2849-9891-5690A1E0822E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F36026D-E822-43D4-A8A7-BDF3117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8682" y="7006700"/>
            <a:ext cx="3401675" cy="402483"/>
          </a:xfrm>
        </p:spPr>
        <p:txBody>
          <a:bodyPr/>
          <a:lstStyle/>
          <a:p>
            <a:r>
              <a:rPr kumimoji="1" lang="en-US" altLang="ja-JP" dirty="0"/>
              <a:t>©</a:t>
            </a:r>
            <a:r>
              <a:rPr kumimoji="1" lang="ja-JP" altLang="en-US" dirty="0"/>
              <a:t>改善整理コンサルタント協会</a:t>
            </a:r>
          </a:p>
        </p:txBody>
      </p:sp>
    </p:spTree>
    <p:extLst>
      <p:ext uri="{BB962C8B-B14F-4D97-AF65-F5344CB8AC3E}">
        <p14:creationId xmlns:p14="http://schemas.microsoft.com/office/powerpoint/2010/main" val="217455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7" y="503978"/>
            <a:ext cx="325075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904" y="1088455"/>
            <a:ext cx="5102513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247" y="2267902"/>
            <a:ext cx="3250752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1D9EE961-3B24-1742-B03B-AC0B92B1C700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18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7" y="503978"/>
            <a:ext cx="325075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4904" y="1088455"/>
            <a:ext cx="5102513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247" y="2267902"/>
            <a:ext cx="3250752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/>
          <a:lstStyle/>
          <a:p>
            <a:fld id="{47F93818-99DD-AB48-BA42-2218FE806C5D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04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934" y="402484"/>
            <a:ext cx="869317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934" y="2012414"/>
            <a:ext cx="869317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682" y="7006700"/>
            <a:ext cx="34016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©</a:t>
            </a:r>
            <a:r>
              <a:rPr kumimoji="1" lang="ja-JP" altLang="en-US" dirty="0"/>
              <a:t>改善整理</a:t>
            </a:r>
            <a:r>
              <a:rPr kumimoji="1" lang="ja-JP" altLang="en-US" dirty="0">
                <a:latin typeface="+mj-lt"/>
              </a:rPr>
              <a:t>コンサルタント</a:t>
            </a:r>
            <a:r>
              <a:rPr kumimoji="1" lang="ja-JP" altLang="en-US" dirty="0"/>
              <a:t>協会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8320" y="7006700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04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12" Type="http://schemas.openxmlformats.org/officeDocument/2006/relationships/image" Target="../media/image65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microsoft.com/office/2007/relationships/hdphoto" Target="../media/hdphoto2.wdp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82327C-033E-8642-928F-A9DAF7901C00}"/>
              </a:ext>
            </a:extLst>
          </p:cNvPr>
          <p:cNvSpPr txBox="1"/>
          <p:nvPr/>
        </p:nvSpPr>
        <p:spPr>
          <a:xfrm>
            <a:off x="1046641" y="6724933"/>
            <a:ext cx="795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一般社団法人 </a:t>
            </a:r>
            <a:r>
              <a:rPr lang="ja-JP" altLang="en-US" sz="2800" dirty="0"/>
              <a:t>改善整理コンサルタント協会</a:t>
            </a:r>
            <a:endParaRPr lang="en-US" altLang="ja-JP" sz="5400" dirty="0"/>
          </a:p>
        </p:txBody>
      </p:sp>
      <p:pic>
        <p:nvPicPr>
          <p:cNvPr id="10" name="図 9" descr="食事の入った様々な料理&#10;&#10;自動的に生成された説明">
            <a:extLst>
              <a:ext uri="{FF2B5EF4-FFF2-40B4-BE49-F238E27FC236}">
                <a16:creationId xmlns:a16="http://schemas.microsoft.com/office/drawing/2014/main" id="{F508F18C-F7F6-46C2-91ED-8983B8A79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429" y="3167310"/>
            <a:ext cx="4602179" cy="306812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DEB3BA-3B5C-5A4E-AF14-7CEFA44E6072}"/>
              </a:ext>
            </a:extLst>
          </p:cNvPr>
          <p:cNvSpPr txBox="1"/>
          <p:nvPr/>
        </p:nvSpPr>
        <p:spPr>
          <a:xfrm>
            <a:off x="769297" y="1452608"/>
            <a:ext cx="856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HACCP</a:t>
            </a:r>
            <a:r>
              <a:rPr lang="ja-JP" altLang="en-US" sz="4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の考え方に沿った片づけ方</a:t>
            </a:r>
            <a:endParaRPr lang="en-US" altLang="ja-JP" sz="4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432DBF-4B9B-204D-816F-61D94978B6B5}"/>
              </a:ext>
            </a:extLst>
          </p:cNvPr>
          <p:cNvSpPr txBox="1"/>
          <p:nvPr/>
        </p:nvSpPr>
        <p:spPr>
          <a:xfrm>
            <a:off x="523237" y="2063509"/>
            <a:ext cx="9034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あなたのお店</a:t>
            </a:r>
            <a:r>
              <a:rPr lang="ja-JP" altLang="en-US" sz="3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 清潔に</a:t>
            </a:r>
            <a:r>
              <a:rPr lang="ja-JP" altLang="en-US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変える手引書</a:t>
            </a:r>
            <a:endParaRPr lang="en-US" altLang="ja-JP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D974493-DB12-4AD9-9B6A-E57BE5699BF1}"/>
              </a:ext>
            </a:extLst>
          </p:cNvPr>
          <p:cNvGrpSpPr/>
          <p:nvPr/>
        </p:nvGrpSpPr>
        <p:grpSpPr>
          <a:xfrm>
            <a:off x="537212" y="311522"/>
            <a:ext cx="9025679" cy="6416899"/>
            <a:chOff x="239174" y="134141"/>
            <a:chExt cx="9555802" cy="6416899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D586766-3F1A-4299-920C-C667E7E792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1" t="46610" r="4713" b="18397"/>
            <a:stretch/>
          </p:blipFill>
          <p:spPr>
            <a:xfrm>
              <a:off x="239174" y="2419230"/>
              <a:ext cx="9555801" cy="413181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3E71D4-7ADF-4E2C-8BF4-3D55790CDB2A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24" b="67297"/>
            <a:stretch/>
          </p:blipFill>
          <p:spPr>
            <a:xfrm>
              <a:off x="249707" y="134141"/>
              <a:ext cx="9545269" cy="2514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10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D27A51-B7B6-4641-9513-94475C43BF3E}"/>
              </a:ext>
            </a:extLst>
          </p:cNvPr>
          <p:cNvSpPr/>
          <p:nvPr/>
        </p:nvSpPr>
        <p:spPr>
          <a:xfrm>
            <a:off x="0" y="331555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2.</a:t>
            </a:r>
            <a:r>
              <a:rPr kumimoji="1" lang="ja-JP" altLang="en-US" sz="4000" b="1" dirty="0">
                <a:latin typeface="+mj-ea"/>
                <a:ea typeface="+mj-ea"/>
              </a:rPr>
              <a:t>制度化する背景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914A2DF-F1FB-42D0-8B10-704C203D7B62}"/>
              </a:ext>
            </a:extLst>
          </p:cNvPr>
          <p:cNvGrpSpPr/>
          <p:nvPr/>
        </p:nvGrpSpPr>
        <p:grpSpPr>
          <a:xfrm>
            <a:off x="808056" y="1143319"/>
            <a:ext cx="8462923" cy="5796097"/>
            <a:chOff x="808056" y="1143319"/>
            <a:chExt cx="8462923" cy="579609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9E49894C-57E0-44DC-98A1-371BEFCE428C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84030" y="1143319"/>
              <a:ext cx="6634126" cy="3498221"/>
              <a:chOff x="543035" y="2182980"/>
              <a:chExt cx="3898855" cy="2365886"/>
            </a:xfrm>
          </p:grpSpPr>
          <p:pic>
            <p:nvPicPr>
              <p:cNvPr id="7" name="図 6" descr="パソコンのスクリーンショット&#10;&#10;自動的に生成された説明">
                <a:extLst>
                  <a:ext uri="{FF2B5EF4-FFF2-40B4-BE49-F238E27FC236}">
                    <a16:creationId xmlns:a16="http://schemas.microsoft.com/office/drawing/2014/main" id="{C970A179-FBBF-4401-AEFF-31E444070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0034" y="2495209"/>
                <a:ext cx="3551856" cy="1959988"/>
              </a:xfrm>
              <a:prstGeom prst="rect">
                <a:avLst/>
              </a:prstGeom>
            </p:spPr>
          </p:pic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62A4F13C-05BC-44FE-8EC6-569615DFA5E6}"/>
                  </a:ext>
                </a:extLst>
              </p:cNvPr>
              <p:cNvSpPr txBox="1"/>
              <p:nvPr/>
            </p:nvSpPr>
            <p:spPr>
              <a:xfrm>
                <a:off x="543035" y="2182980"/>
                <a:ext cx="2027543" cy="312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b="1" dirty="0"/>
                  <a:t>日本は遅れている</a:t>
                </a: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95F7194-8257-4D6C-803B-8AF2BBB7EDD7}"/>
                  </a:ext>
                </a:extLst>
              </p:cNvPr>
              <p:cNvSpPr txBox="1"/>
              <p:nvPr/>
            </p:nvSpPr>
            <p:spPr>
              <a:xfrm>
                <a:off x="1827430" y="4361529"/>
                <a:ext cx="2614460" cy="187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200" dirty="0"/>
                  <a:t>図表：参考 厚生労働省 </a:t>
                </a:r>
                <a:r>
                  <a:rPr lang="ja-JP" altLang="en-US" sz="1200" dirty="0"/>
                  <a:t>」第１</a:t>
                </a:r>
                <a:r>
                  <a:rPr lang="en-US" altLang="ja-JP" sz="1200" dirty="0"/>
                  <a:t>.</a:t>
                </a:r>
                <a:r>
                  <a:rPr lang="ja-JP" altLang="en-US" sz="1200" dirty="0"/>
                  <a:t>２回食品衛生法改正懇談会資料</a:t>
                </a:r>
                <a:endParaRPr kumimoji="1" lang="ja-JP" altLang="en-US" sz="1200" dirty="0"/>
              </a:p>
            </p:txBody>
          </p: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F0A889-397A-4019-A953-FF440053ED0A}"/>
                </a:ext>
              </a:extLst>
            </p:cNvPr>
            <p:cNvSpPr txBox="1"/>
            <p:nvPr/>
          </p:nvSpPr>
          <p:spPr>
            <a:xfrm>
              <a:off x="808056" y="4969966"/>
              <a:ext cx="8462923" cy="1969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2800" dirty="0"/>
                <a:t>世界から遅れていた日本の</a:t>
              </a:r>
              <a:r>
                <a:rPr kumimoji="1" lang="en-US" altLang="ja-JP" sz="2800" dirty="0">
                  <a:latin typeface="+mn-ea"/>
                </a:rPr>
                <a:t>HACCP</a:t>
              </a:r>
              <a:r>
                <a:rPr kumimoji="1" lang="ja-JP" altLang="en-US" sz="2800" dirty="0"/>
                <a:t>導入ですが</a:t>
              </a:r>
              <a:br>
                <a:rPr kumimoji="1" lang="en-US" altLang="ja-JP" sz="2800" dirty="0"/>
              </a:br>
              <a:r>
                <a:rPr kumimoji="1" lang="en-US" altLang="ja-JP" sz="2800" dirty="0">
                  <a:latin typeface="+mn-ea"/>
                </a:rPr>
                <a:t>2020</a:t>
              </a:r>
              <a:r>
                <a:rPr kumimoji="1" lang="ja-JP" altLang="en-US" sz="2800" dirty="0"/>
                <a:t>年の東京オリンピックと </a:t>
              </a:r>
              <a:r>
                <a:rPr kumimoji="1" lang="en-US" altLang="ja-JP" sz="2800" dirty="0">
                  <a:latin typeface="+mn-ea"/>
                </a:rPr>
                <a:t>2025</a:t>
              </a:r>
              <a:r>
                <a:rPr kumimoji="1" lang="ja-JP" altLang="en-US" sz="2800" dirty="0"/>
                <a:t>年の大阪万博開催の決定が 大きなキッカケとなりました。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98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8C189B1-D5FF-43A9-AD4A-86B43AC15A5C}"/>
              </a:ext>
            </a:extLst>
          </p:cNvPr>
          <p:cNvGrpSpPr>
            <a:grpSpLocks noChangeAspect="1"/>
          </p:cNvGrpSpPr>
          <p:nvPr/>
        </p:nvGrpSpPr>
        <p:grpSpPr>
          <a:xfrm>
            <a:off x="216727" y="1016165"/>
            <a:ext cx="9645583" cy="6111710"/>
            <a:chOff x="218188" y="2538841"/>
            <a:chExt cx="4847758" cy="3280109"/>
          </a:xfrm>
        </p:grpSpPr>
        <p:pic>
          <p:nvPicPr>
            <p:cNvPr id="4" name="図 3" descr="スクリーンショット が含まれている画像&#10;&#10;自動的に生成された説明">
              <a:extLst>
                <a:ext uri="{FF2B5EF4-FFF2-40B4-BE49-F238E27FC236}">
                  <a16:creationId xmlns:a16="http://schemas.microsoft.com/office/drawing/2014/main" id="{E1AA2919-28A5-4EAB-AB9D-6BE237EF7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188" y="2538841"/>
              <a:ext cx="4847758" cy="2966485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EECA36E-4CC4-4F09-96EF-45515CF5C781}"/>
                </a:ext>
              </a:extLst>
            </p:cNvPr>
            <p:cNvSpPr txBox="1"/>
            <p:nvPr/>
          </p:nvSpPr>
          <p:spPr>
            <a:xfrm>
              <a:off x="3477848" y="5653768"/>
              <a:ext cx="1588098" cy="165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latin typeface="+mn-ea"/>
                </a:rPr>
                <a:t>　　</a:t>
              </a:r>
              <a:r>
                <a:rPr kumimoji="1" lang="ja-JP" altLang="en-US" sz="1200" dirty="0">
                  <a:latin typeface="+mn-ea"/>
                </a:rPr>
                <a:t>出典：</a:t>
              </a:r>
              <a:r>
                <a:rPr lang="zh-TW" altLang="en-US" sz="1200" dirty="0">
                  <a:latin typeface="+mn-ea"/>
                </a:rPr>
                <a:t>厚生労働省「食中毒統計調査」</a:t>
              </a:r>
              <a:endParaRPr kumimoji="1" lang="ja-JP" altLang="en-US" sz="12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96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AFE7120-D255-442D-B5EC-32043004B770}"/>
              </a:ext>
            </a:extLst>
          </p:cNvPr>
          <p:cNvGrpSpPr/>
          <p:nvPr/>
        </p:nvGrpSpPr>
        <p:grpSpPr>
          <a:xfrm>
            <a:off x="-6226" y="361569"/>
            <a:ext cx="10079037" cy="6672114"/>
            <a:chOff x="-6226" y="361569"/>
            <a:chExt cx="10079037" cy="6672114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41128D22-B80B-4D08-91DD-7286D31B3579}"/>
                </a:ext>
              </a:extLst>
            </p:cNvPr>
            <p:cNvGrpSpPr/>
            <p:nvPr/>
          </p:nvGrpSpPr>
          <p:grpSpPr>
            <a:xfrm>
              <a:off x="-6226" y="361569"/>
              <a:ext cx="10079037" cy="6672114"/>
              <a:chOff x="-6226" y="361569"/>
              <a:chExt cx="10079037" cy="6672114"/>
            </a:xfrm>
          </p:grpSpPr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1829D58F-3733-4F4A-96D5-F92848B236D3}"/>
                  </a:ext>
                </a:extLst>
              </p:cNvPr>
              <p:cNvSpPr/>
              <p:nvPr/>
            </p:nvSpPr>
            <p:spPr>
              <a:xfrm>
                <a:off x="-6226" y="361569"/>
                <a:ext cx="10079037" cy="573026"/>
              </a:xfrm>
              <a:prstGeom prst="rect">
                <a:avLst/>
              </a:prstGeom>
              <a:solidFill>
                <a:srgbClr val="385723">
                  <a:alpha val="7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4000" b="1" dirty="0">
                    <a:latin typeface="+mj-ea"/>
                    <a:ea typeface="+mj-ea"/>
                  </a:rPr>
                  <a:t>　</a:t>
                </a:r>
                <a:r>
                  <a:rPr kumimoji="1" lang="en-US" altLang="ja-JP" sz="4000" b="1" dirty="0">
                    <a:latin typeface="+mj-ea"/>
                    <a:ea typeface="+mj-ea"/>
                  </a:rPr>
                  <a:t>3.</a:t>
                </a:r>
                <a:r>
                  <a:rPr kumimoji="1" lang="ja-JP" altLang="en-US" sz="4000" b="1" dirty="0">
                    <a:latin typeface="+mj-ea"/>
                    <a:ea typeface="+mj-ea"/>
                  </a:rPr>
                  <a:t>取り組むべきこと</a:t>
                </a:r>
              </a:p>
            </p:txBody>
          </p: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FC020648-7F61-4E90-B23A-3BEC5CA7E4A0}"/>
                  </a:ext>
                </a:extLst>
              </p:cNvPr>
              <p:cNvSpPr/>
              <p:nvPr/>
            </p:nvSpPr>
            <p:spPr>
              <a:xfrm>
                <a:off x="525675" y="1937288"/>
                <a:ext cx="9086638" cy="3332136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DDCF88B-1510-4B31-9549-A7DEA0D3AD19}"/>
                  </a:ext>
                </a:extLst>
              </p:cNvPr>
              <p:cNvSpPr txBox="1"/>
              <p:nvPr/>
            </p:nvSpPr>
            <p:spPr>
              <a:xfrm>
                <a:off x="1297098" y="5587133"/>
                <a:ext cx="7520007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4400" b="1" dirty="0">
                    <a:solidFill>
                      <a:srgbClr val="FF0000"/>
                    </a:solidFill>
                  </a:rPr>
                  <a:t>これを実施することが、</a:t>
                </a:r>
                <a:endParaRPr kumimoji="1" lang="en-US" altLang="ja-JP" sz="4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kumimoji="1" lang="ja-JP" altLang="en-US" sz="4400" b="1" dirty="0">
                    <a:solidFill>
                      <a:srgbClr val="FF0000"/>
                    </a:solidFill>
                  </a:rPr>
                  <a:t>制度化で決まったことです！</a:t>
                </a:r>
              </a:p>
            </p:txBody>
          </p: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F76FC81-3B7D-4FD1-BC2E-528882E9A1E5}"/>
                </a:ext>
              </a:extLst>
            </p:cNvPr>
            <p:cNvGrpSpPr/>
            <p:nvPr/>
          </p:nvGrpSpPr>
          <p:grpSpPr>
            <a:xfrm>
              <a:off x="655338" y="2254997"/>
              <a:ext cx="8848489" cy="2341795"/>
              <a:chOff x="655338" y="2254997"/>
              <a:chExt cx="8848489" cy="2341795"/>
            </a:xfrm>
          </p:grpSpPr>
          <p:pic>
            <p:nvPicPr>
              <p:cNvPr id="8" name="グラフィックス 7" descr="追加">
                <a:extLst>
                  <a:ext uri="{FF2B5EF4-FFF2-40B4-BE49-F238E27FC236}">
                    <a16:creationId xmlns:a16="http://schemas.microsoft.com/office/drawing/2014/main" id="{971ED90B-CD6D-4180-9223-B9B7495C7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015200" y="3731378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B8BFFE6-62AB-4A39-AB6E-DAC871415363}"/>
                  </a:ext>
                </a:extLst>
              </p:cNvPr>
              <p:cNvSpPr txBox="1"/>
              <p:nvPr/>
            </p:nvSpPr>
            <p:spPr>
              <a:xfrm>
                <a:off x="2644019" y="2254997"/>
                <a:ext cx="48261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4000" b="1" dirty="0">
                    <a:solidFill>
                      <a:schemeClr val="accent1"/>
                    </a:solidFill>
                  </a:rPr>
                  <a:t>衛生管理の見える化</a:t>
                </a:r>
              </a:p>
            </p:txBody>
          </p:sp>
          <p:sp>
            <p:nvSpPr>
              <p:cNvPr id="10" name="四角形: 角を丸くする 9">
                <a:extLst>
                  <a:ext uri="{FF2B5EF4-FFF2-40B4-BE49-F238E27FC236}">
                    <a16:creationId xmlns:a16="http://schemas.microsoft.com/office/drawing/2014/main" id="{150655BC-AB1E-4E70-B451-F18C45F311E7}"/>
                  </a:ext>
                </a:extLst>
              </p:cNvPr>
              <p:cNvSpPr/>
              <p:nvPr/>
            </p:nvSpPr>
            <p:spPr>
              <a:xfrm>
                <a:off x="655338" y="3536756"/>
                <a:ext cx="2752752" cy="105995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衛生</a:t>
                </a:r>
                <a:r>
                  <a:rPr kumimoji="1" lang="ja-JP" altLang="en-US" sz="32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管理計画</a:t>
                </a:r>
              </a:p>
            </p:txBody>
          </p:sp>
          <p:sp>
            <p:nvSpPr>
              <p:cNvPr id="11" name="四角形: 角を丸くする 10">
                <a:extLst>
                  <a:ext uri="{FF2B5EF4-FFF2-40B4-BE49-F238E27FC236}">
                    <a16:creationId xmlns:a16="http://schemas.microsoft.com/office/drawing/2014/main" id="{0C75CF79-D2AA-4BCB-9B04-423964980CCC}"/>
                  </a:ext>
                </a:extLst>
              </p:cNvPr>
              <p:cNvSpPr/>
              <p:nvPr/>
            </p:nvSpPr>
            <p:spPr>
              <a:xfrm>
                <a:off x="4299023" y="3531284"/>
                <a:ext cx="1694246" cy="106543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実  </a:t>
                </a:r>
                <a:r>
                  <a:rPr kumimoji="1" lang="ja-JP" altLang="en-US" sz="32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施</a:t>
                </a:r>
              </a:p>
            </p:txBody>
          </p:sp>
          <p:sp>
            <p:nvSpPr>
              <p:cNvPr id="12" name="四角形: 角を丸くする 11">
                <a:extLst>
                  <a:ext uri="{FF2B5EF4-FFF2-40B4-BE49-F238E27FC236}">
                    <a16:creationId xmlns:a16="http://schemas.microsoft.com/office/drawing/2014/main" id="{9F12F3BD-D476-466C-987C-AD883C207A5B}"/>
                  </a:ext>
                </a:extLst>
              </p:cNvPr>
              <p:cNvSpPr/>
              <p:nvPr/>
            </p:nvSpPr>
            <p:spPr>
              <a:xfrm>
                <a:off x="6864633" y="3506529"/>
                <a:ext cx="2639194" cy="109026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記 録・確</a:t>
                </a:r>
                <a:r>
                  <a:rPr kumimoji="1" lang="en-US" altLang="ja-JP" sz="32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認</a:t>
                </a:r>
                <a:endParaRPr kumimoji="1" lang="ja-JP" altLang="en-US" sz="32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pic>
            <p:nvPicPr>
              <p:cNvPr id="13" name="グラフィックス 12" descr="追加">
                <a:extLst>
                  <a:ext uri="{FF2B5EF4-FFF2-40B4-BE49-F238E27FC236}">
                    <a16:creationId xmlns:a16="http://schemas.microsoft.com/office/drawing/2014/main" id="{DC019844-4AF7-4292-AB91-FAD593848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25671" y="3720514"/>
                <a:ext cx="784451" cy="79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530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094389-6BD0-44CA-A22C-6E2F669D52FB}"/>
              </a:ext>
            </a:extLst>
          </p:cNvPr>
          <p:cNvSpPr txBox="1"/>
          <p:nvPr/>
        </p:nvSpPr>
        <p:spPr>
          <a:xfrm>
            <a:off x="421927" y="1080641"/>
            <a:ext cx="7170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dirty="0"/>
              <a:t>【</a:t>
            </a:r>
            <a:r>
              <a:rPr kumimoji="1" lang="ja-JP" altLang="en-US" sz="2800" dirty="0"/>
              <a:t>衛生管理計画</a:t>
            </a:r>
            <a:r>
              <a:rPr kumimoji="1" lang="en-US" altLang="ja-JP" sz="2800" dirty="0"/>
              <a:t>】</a:t>
            </a:r>
            <a:r>
              <a:rPr kumimoji="1" lang="ja-JP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一般的衛生管理のポイント</a:t>
            </a:r>
          </a:p>
          <a:p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87D36E-2430-4D7D-BBCB-00601FC73CBE}"/>
              </a:ext>
            </a:extLst>
          </p:cNvPr>
          <p:cNvSpPr txBox="1"/>
          <p:nvPr/>
        </p:nvSpPr>
        <p:spPr>
          <a:xfrm>
            <a:off x="633261" y="1711583"/>
            <a:ext cx="897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次の様式に記載している項目について「なぜ管理が必要なのか」理解し、「いつものように」管理し「問題があったときはどうするのか」の対応を考えて記載します。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EC9017-9A50-46A0-A4E9-01A4DA1AB92E}"/>
              </a:ext>
            </a:extLst>
          </p:cNvPr>
          <p:cNvSpPr txBox="1"/>
          <p:nvPr/>
        </p:nvSpPr>
        <p:spPr>
          <a:xfrm>
            <a:off x="4726113" y="6828235"/>
            <a:ext cx="2866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出典：公益社団法人日本食品衛生協会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6FAED4-844F-4691-8C81-608ACD83A409}"/>
              </a:ext>
            </a:extLst>
          </p:cNvPr>
          <p:cNvSpPr/>
          <p:nvPr/>
        </p:nvSpPr>
        <p:spPr>
          <a:xfrm>
            <a:off x="-6226" y="361569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3.</a:t>
            </a:r>
            <a:r>
              <a:rPr kumimoji="1" lang="ja-JP" altLang="en-US" sz="4000" b="1" dirty="0">
                <a:latin typeface="+mj-ea"/>
                <a:ea typeface="+mj-ea"/>
              </a:rPr>
              <a:t>取り組むべきこと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4599A89-A091-487E-B295-BAE339E7A506}"/>
              </a:ext>
            </a:extLst>
          </p:cNvPr>
          <p:cNvGrpSpPr/>
          <p:nvPr/>
        </p:nvGrpSpPr>
        <p:grpSpPr>
          <a:xfrm>
            <a:off x="1799891" y="2443706"/>
            <a:ext cx="5970156" cy="4331995"/>
            <a:chOff x="2455947" y="3065620"/>
            <a:chExt cx="4823000" cy="3752721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A3F96BDF-6827-44FA-9FAB-1BE0855B16E7}"/>
                </a:ext>
              </a:extLst>
            </p:cNvPr>
            <p:cNvGrpSpPr/>
            <p:nvPr/>
          </p:nvGrpSpPr>
          <p:grpSpPr>
            <a:xfrm>
              <a:off x="2455947" y="3065620"/>
              <a:ext cx="1698693" cy="3752721"/>
              <a:chOff x="311501" y="3334330"/>
              <a:chExt cx="1698693" cy="3752721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42890B6B-7805-4A9A-B359-FDEFD22EE2CD}"/>
                  </a:ext>
                </a:extLst>
              </p:cNvPr>
              <p:cNvSpPr/>
              <p:nvPr/>
            </p:nvSpPr>
            <p:spPr>
              <a:xfrm>
                <a:off x="311501" y="3334330"/>
                <a:ext cx="1698693" cy="375272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99"/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C8C537E-E4E6-4132-BBB4-6CFBFEC37FDF}"/>
                  </a:ext>
                </a:extLst>
              </p:cNvPr>
              <p:cNvSpPr txBox="1"/>
              <p:nvPr/>
            </p:nvSpPr>
            <p:spPr>
              <a:xfrm>
                <a:off x="490673" y="3859048"/>
                <a:ext cx="1497520" cy="2959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/>
                  <a:t>①原材料の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　受け入れの確認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②庫内温度計の確認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③</a:t>
                </a:r>
                <a:r>
                  <a:rPr kumimoji="1" lang="en-US" altLang="ja-JP" sz="1200" dirty="0">
                    <a:latin typeface="+mn-ea"/>
                  </a:rPr>
                  <a:t>-1 </a:t>
                </a:r>
                <a:r>
                  <a:rPr kumimoji="1" lang="ja-JP" altLang="en-US" sz="1200" dirty="0"/>
                  <a:t>交差汚染・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         二次汚染汚染防止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③</a:t>
                </a:r>
                <a:r>
                  <a:rPr kumimoji="1" lang="en-US" altLang="ja-JP" sz="1200" dirty="0">
                    <a:latin typeface="+mn-ea"/>
                  </a:rPr>
                  <a:t>-2</a:t>
                </a:r>
                <a:r>
                  <a:rPr kumimoji="1" lang="en-US" altLang="ja-JP" sz="1200" dirty="0"/>
                  <a:t> </a:t>
                </a:r>
                <a:r>
                  <a:rPr kumimoji="1" lang="ja-JP" altLang="en-US" sz="1200" dirty="0"/>
                  <a:t>器具類等の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    洗浄・消毒・殺菌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③</a:t>
                </a:r>
                <a:r>
                  <a:rPr kumimoji="1" lang="en-US" altLang="ja-JP" sz="1200" dirty="0">
                    <a:latin typeface="+mn-ea"/>
                  </a:rPr>
                  <a:t>-3 </a:t>
                </a:r>
                <a:r>
                  <a:rPr kumimoji="1" lang="ja-JP" altLang="en-US" sz="1200" dirty="0"/>
                  <a:t>トイレの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　　　洗浄・消毒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④</a:t>
                </a:r>
                <a:r>
                  <a:rPr kumimoji="1" lang="en-US" altLang="ja-JP" sz="1200" dirty="0">
                    <a:latin typeface="+mn-ea"/>
                  </a:rPr>
                  <a:t>-1  </a:t>
                </a:r>
                <a:r>
                  <a:rPr kumimoji="1" lang="ja-JP" altLang="en-US" sz="1200" dirty="0"/>
                  <a:t>従業員の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　　　健康管理など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④</a:t>
                </a:r>
                <a:r>
                  <a:rPr kumimoji="1" lang="en-US" altLang="ja-JP" sz="1200" dirty="0">
                    <a:latin typeface="+mn-ea"/>
                  </a:rPr>
                  <a:t>-2</a:t>
                </a:r>
                <a:r>
                  <a:rPr kumimoji="1" lang="en-US" altLang="ja-JP" sz="1200" dirty="0"/>
                  <a:t> </a:t>
                </a:r>
                <a:r>
                  <a:rPr kumimoji="1" lang="ja-JP" altLang="en-US" sz="1200" dirty="0"/>
                  <a:t>手洗い実施</a:t>
                </a:r>
              </a:p>
            </p:txBody>
          </p:sp>
        </p:grp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0741C5E-CC51-4BDC-A743-986C5DCE2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9" t="14534" r="12601" b="8735"/>
            <a:stretch/>
          </p:blipFill>
          <p:spPr>
            <a:xfrm>
              <a:off x="4549577" y="3065620"/>
              <a:ext cx="2729370" cy="372391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6030EB9-A7CE-4799-A8B4-0E09C3E91665}"/>
              </a:ext>
            </a:extLst>
          </p:cNvPr>
          <p:cNvGrpSpPr/>
          <p:nvPr/>
        </p:nvGrpSpPr>
        <p:grpSpPr>
          <a:xfrm>
            <a:off x="7592603" y="2498291"/>
            <a:ext cx="2058519" cy="841166"/>
            <a:chOff x="8410873" y="4292244"/>
            <a:chExt cx="2058519" cy="841167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C1C28FC-546F-4480-95E6-226AE4A31585}"/>
                </a:ext>
              </a:extLst>
            </p:cNvPr>
            <p:cNvSpPr txBox="1"/>
            <p:nvPr/>
          </p:nvSpPr>
          <p:spPr>
            <a:xfrm>
              <a:off x="8410873" y="4329151"/>
              <a:ext cx="2058519" cy="804260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542" b="1" dirty="0"/>
                <a:t>いつ </a:t>
              </a:r>
              <a:br>
                <a:rPr kumimoji="1" lang="en-US" altLang="ja-JP" sz="1542" b="1" dirty="0"/>
              </a:br>
              <a:r>
                <a:rPr kumimoji="1" lang="ja-JP" altLang="en-US" sz="1542" b="1" dirty="0"/>
                <a:t>どのように</a:t>
              </a:r>
              <a:endParaRPr kumimoji="1" lang="en-US" altLang="ja-JP" sz="1542" b="1" dirty="0"/>
            </a:p>
            <a:p>
              <a:r>
                <a:rPr kumimoji="1" lang="ja-JP" altLang="en-US" sz="1542" b="1" dirty="0"/>
                <a:t>問題があったとき</a:t>
              </a:r>
            </a:p>
          </p:txBody>
        </p:sp>
        <p:pic>
          <p:nvPicPr>
            <p:cNvPr id="15" name="グラフィックス 14" descr="拡大">
              <a:extLst>
                <a:ext uri="{FF2B5EF4-FFF2-40B4-BE49-F238E27FC236}">
                  <a16:creationId xmlns:a16="http://schemas.microsoft.com/office/drawing/2014/main" id="{E32E0FAD-ECD1-4D98-881D-1B32A882E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50993" y="4292244"/>
              <a:ext cx="646333" cy="646332"/>
            </a:xfrm>
            <a:prstGeom prst="rect">
              <a:avLst/>
            </a:prstGeom>
          </p:spPr>
        </p:pic>
      </p:grpSp>
      <p:pic>
        <p:nvPicPr>
          <p:cNvPr id="16" name="グラフィックス 15" descr="戻る (RTL)">
            <a:extLst>
              <a:ext uri="{FF2B5EF4-FFF2-40B4-BE49-F238E27FC236}">
                <a16:creationId xmlns:a16="http://schemas.microsoft.com/office/drawing/2014/main" id="{D3671C84-1DC6-4060-91A1-C236E5999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37006">
            <a:off x="6601823" y="2261041"/>
            <a:ext cx="1127369" cy="11273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D007CBF-7749-4010-A59F-978266B76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16084" y="2336384"/>
            <a:ext cx="1269058" cy="1158839"/>
          </a:xfrm>
          <a:prstGeom prst="rect">
            <a:avLst/>
          </a:prstGeom>
        </p:spPr>
      </p:pic>
      <p:pic>
        <p:nvPicPr>
          <p:cNvPr id="11" name="グラフィックス 10" descr="拡大">
            <a:extLst>
              <a:ext uri="{FF2B5EF4-FFF2-40B4-BE49-F238E27FC236}">
                <a16:creationId xmlns:a16="http://schemas.microsoft.com/office/drawing/2014/main" id="{DD3A0100-337E-4E30-99F0-66D6FC61B2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6510" y="2397411"/>
            <a:ext cx="600795" cy="600795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29C1ACC-B693-46C7-96D9-3DB8289B2782}"/>
              </a:ext>
            </a:extLst>
          </p:cNvPr>
          <p:cNvGrpSpPr/>
          <p:nvPr/>
        </p:nvGrpSpPr>
        <p:grpSpPr>
          <a:xfrm>
            <a:off x="7924419" y="4178080"/>
            <a:ext cx="1987176" cy="523220"/>
            <a:chOff x="9869567" y="3853320"/>
            <a:chExt cx="2570649" cy="813767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6C700341-9752-41EB-AA4A-1E31C9923D42}"/>
                </a:ext>
              </a:extLst>
            </p:cNvPr>
            <p:cNvSpPr/>
            <p:nvPr/>
          </p:nvSpPr>
          <p:spPr>
            <a:xfrm>
              <a:off x="9869567" y="3918857"/>
              <a:ext cx="852862" cy="67491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835B765-C3EA-448C-BD0B-C0D8998FE038}"/>
                </a:ext>
              </a:extLst>
            </p:cNvPr>
            <p:cNvSpPr txBox="1"/>
            <p:nvPr/>
          </p:nvSpPr>
          <p:spPr>
            <a:xfrm>
              <a:off x="10743747" y="3853320"/>
              <a:ext cx="1696469" cy="81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atin typeface="+mn-ea"/>
                </a:rPr>
                <a:t>年保存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323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E4A3A03-CCDF-4937-B9BD-8482DBB0F56E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一般的衛生管理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重要管理の</a:t>
            </a:r>
            <a:r>
              <a:rPr kumimoji="1" lang="ja-JP" altLang="en-US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ポイント</a:t>
            </a:r>
            <a:endParaRPr kumimoji="1" lang="ja-JP" altLang="en-US" sz="4000" b="1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55D9CCB-6B71-48A8-ADA0-4482A682B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017395"/>
              </p:ext>
            </p:extLst>
          </p:nvPr>
        </p:nvGraphicFramePr>
        <p:xfrm>
          <a:off x="532329" y="1509120"/>
          <a:ext cx="9079983" cy="5428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0356">
                  <a:extLst>
                    <a:ext uri="{9D8B030D-6E8A-4147-A177-3AD203B41FA5}">
                      <a16:colId xmlns:a16="http://schemas.microsoft.com/office/drawing/2014/main" val="2247753888"/>
                    </a:ext>
                  </a:extLst>
                </a:gridCol>
                <a:gridCol w="6729627">
                  <a:extLst>
                    <a:ext uri="{9D8B030D-6E8A-4147-A177-3AD203B41FA5}">
                      <a16:colId xmlns:a16="http://schemas.microsoft.com/office/drawing/2014/main" val="414989380"/>
                    </a:ext>
                  </a:extLst>
                </a:gridCol>
              </a:tblGrid>
              <a:tr h="52115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700" dirty="0"/>
                        <a:t>一般的衛生管理に関する事項</a:t>
                      </a:r>
                      <a:r>
                        <a:rPr kumimoji="1" lang="en-US" altLang="ja-JP" sz="2700" dirty="0"/>
                        <a:t>(</a:t>
                      </a:r>
                      <a:r>
                        <a:rPr kumimoji="1" lang="ja-JP" altLang="en-US" sz="2700" dirty="0"/>
                        <a:t>例</a:t>
                      </a:r>
                      <a:r>
                        <a:rPr kumimoji="1" lang="en-US" altLang="ja-JP" sz="2700" dirty="0"/>
                        <a:t>)</a:t>
                      </a:r>
                      <a:endParaRPr kumimoji="1" lang="ja-JP" altLang="en-US" sz="2700" dirty="0"/>
                    </a:p>
                  </a:txBody>
                  <a:tcPr marL="91441" marR="9144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304079"/>
                  </a:ext>
                </a:extLst>
              </a:tr>
              <a:tr h="75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基本事項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/>
                        <a:t>各自治体の飲食店営業許可申請時等に</a:t>
                      </a:r>
                      <a:endParaRPr kumimoji="1" lang="en-US" altLang="ja-JP" sz="2800" dirty="0"/>
                    </a:p>
                    <a:p>
                      <a:r>
                        <a:rPr kumimoji="1" lang="ja-JP" altLang="en-US" sz="2800"/>
                        <a:t>求められる事項</a:t>
                      </a:r>
                      <a:r>
                        <a:rPr kumimoji="1" lang="en-US" altLang="ja-JP" sz="2800" dirty="0"/>
                        <a:t>(</a:t>
                      </a:r>
                      <a:r>
                        <a:rPr kumimoji="1" lang="ja-JP" altLang="en-US" sz="2800"/>
                        <a:t>管理運営基準等</a:t>
                      </a:r>
                      <a:r>
                        <a:rPr kumimoji="1" lang="en-US" altLang="ja-JP" sz="2800" dirty="0"/>
                        <a:t>)</a:t>
                      </a:r>
                      <a:endParaRPr kumimoji="1" lang="ja-JP" altLang="en-US" sz="2800"/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94191"/>
                  </a:ext>
                </a:extLst>
              </a:tr>
              <a:tr h="75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原料の受入</a:t>
                      </a:r>
                      <a:endParaRPr kumimoji="1" lang="en-US" altLang="ja-JP" sz="2800" dirty="0"/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/>
                        <a:t>原材料の納入に際し、外観、におい、包装の状態、表示</a:t>
                      </a:r>
                      <a:r>
                        <a:rPr kumimoji="1" lang="en-US" altLang="ja-JP" sz="2800" dirty="0"/>
                        <a:t>(</a:t>
                      </a:r>
                      <a:r>
                        <a:rPr kumimoji="1" lang="ja-JP" altLang="en-US" sz="2800"/>
                        <a:t>期限、保管方法</a:t>
                      </a:r>
                      <a:r>
                        <a:rPr kumimoji="1" lang="en-US" altLang="ja-JP" sz="2800" dirty="0"/>
                        <a:t>)</a:t>
                      </a:r>
                      <a:r>
                        <a:rPr kumimoji="1" lang="ja-JP" altLang="en-US" sz="2800"/>
                        <a:t>を確認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371033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冷蔵・冷凍庫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/>
                        <a:t>冷蔵庫、冷凍庫の温度を確認</a:t>
                      </a:r>
                      <a:endParaRPr kumimoji="1" lang="en-US" altLang="ja-JP" sz="2800" dirty="0"/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401063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器具類の管理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シンク、器具の洗浄、消毒の確認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07053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従業員の</a:t>
                      </a:r>
                      <a:endParaRPr kumimoji="1" lang="en-US" altLang="ja-JP" sz="2800" dirty="0"/>
                    </a:p>
                    <a:p>
                      <a:pPr algn="ctr"/>
                      <a:r>
                        <a:rPr kumimoji="1" lang="ja-JP" altLang="en-US" sz="2800"/>
                        <a:t>健康管理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調理従事者の健康チェック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20167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トイレの清掃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トイレの清掃の確認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778689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手洗い</a:t>
                      </a:r>
                      <a:endParaRPr kumimoji="1" lang="en-US" altLang="ja-JP" sz="2800" dirty="0"/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調理前、トイレの後の手洗い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30921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AC052E-A382-4E61-B81B-68ECBD1382BB}"/>
              </a:ext>
            </a:extLst>
          </p:cNvPr>
          <p:cNvSpPr txBox="1"/>
          <p:nvPr/>
        </p:nvSpPr>
        <p:spPr>
          <a:xfrm>
            <a:off x="421927" y="964648"/>
            <a:ext cx="182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【</a:t>
            </a:r>
            <a:r>
              <a:rPr kumimoji="1" lang="ja-JP" altLang="en-US" sz="2800" dirty="0"/>
              <a:t>実施</a:t>
            </a:r>
            <a:r>
              <a:rPr kumimoji="1" lang="en-US" altLang="ja-JP" sz="2800" dirty="0"/>
              <a:t>】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84114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CE2840-2B80-4B4F-BC86-956F1A819E79}"/>
              </a:ext>
            </a:extLst>
          </p:cNvPr>
          <p:cNvSpPr txBox="1"/>
          <p:nvPr/>
        </p:nvSpPr>
        <p:spPr>
          <a:xfrm>
            <a:off x="468995" y="435956"/>
            <a:ext cx="420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+mn-ea"/>
              </a:rPr>
              <a:t>【</a:t>
            </a:r>
            <a:r>
              <a:rPr kumimoji="1" lang="ja-JP" altLang="en-US" sz="2800" b="1" dirty="0">
                <a:latin typeface="+mn-ea"/>
              </a:rPr>
              <a:t>重要管理のポイント</a:t>
            </a:r>
            <a:r>
              <a:rPr kumimoji="1" lang="en-US" altLang="ja-JP" sz="2800" b="1" dirty="0">
                <a:latin typeface="+mn-ea"/>
              </a:rPr>
              <a:t>】</a:t>
            </a:r>
            <a:endParaRPr kumimoji="1" lang="ja-JP" altLang="en-US" sz="2800" b="1" dirty="0">
              <a:latin typeface="+mn-ea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6FC7EFB-91BC-42B7-86E4-1E9616CE9DFD}"/>
              </a:ext>
            </a:extLst>
          </p:cNvPr>
          <p:cNvGrpSpPr/>
          <p:nvPr/>
        </p:nvGrpSpPr>
        <p:grpSpPr>
          <a:xfrm>
            <a:off x="304260" y="833857"/>
            <a:ext cx="9470517" cy="6289862"/>
            <a:chOff x="1008535" y="2062403"/>
            <a:chExt cx="20365565" cy="13525828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0C370D82-CB89-4F21-9787-046B94A68223}"/>
                </a:ext>
              </a:extLst>
            </p:cNvPr>
            <p:cNvGrpSpPr/>
            <p:nvPr/>
          </p:nvGrpSpPr>
          <p:grpSpPr>
            <a:xfrm>
              <a:off x="1008535" y="2062403"/>
              <a:ext cx="20365565" cy="13525828"/>
              <a:chOff x="1008535" y="2062403"/>
              <a:chExt cx="20365565" cy="13525828"/>
            </a:xfrm>
          </p:grpSpPr>
          <p:pic>
            <p:nvPicPr>
              <p:cNvPr id="8" name="図 7" descr="文字の書かれた紙&#10;&#10;自動的に生成された説明">
                <a:extLst>
                  <a:ext uri="{FF2B5EF4-FFF2-40B4-BE49-F238E27FC236}">
                    <a16:creationId xmlns:a16="http://schemas.microsoft.com/office/drawing/2014/main" id="{4B1B6FB7-A03E-4F36-8D33-45A19B8A13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248"/>
              <a:stretch/>
            </p:blipFill>
            <p:spPr>
              <a:xfrm>
                <a:off x="1008535" y="2062403"/>
                <a:ext cx="3114071" cy="13525828"/>
              </a:xfrm>
              <a:prstGeom prst="rect">
                <a:avLst/>
              </a:prstGeom>
            </p:spPr>
          </p:pic>
          <p:pic>
            <p:nvPicPr>
              <p:cNvPr id="9" name="図 8" descr="文字と写真のスクリーンショット&#10;&#10;自動的に生成された説明">
                <a:extLst>
                  <a:ext uri="{FF2B5EF4-FFF2-40B4-BE49-F238E27FC236}">
                    <a16:creationId xmlns:a16="http://schemas.microsoft.com/office/drawing/2014/main" id="{DD944A4C-8017-44DA-8BC9-6F61265E1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3767" y="2349062"/>
                <a:ext cx="16220333" cy="13062205"/>
              </a:xfrm>
              <a:prstGeom prst="rect">
                <a:avLst/>
              </a:prstGeom>
            </p:spPr>
          </p:pic>
          <p:sp>
            <p:nvSpPr>
              <p:cNvPr id="10" name="矢印: 右 9">
                <a:extLst>
                  <a:ext uri="{FF2B5EF4-FFF2-40B4-BE49-F238E27FC236}">
                    <a16:creationId xmlns:a16="http://schemas.microsoft.com/office/drawing/2014/main" id="{B2E84973-B7E3-4D45-8372-A7E985382D02}"/>
                  </a:ext>
                </a:extLst>
              </p:cNvPr>
              <p:cNvSpPr/>
              <p:nvPr/>
            </p:nvSpPr>
            <p:spPr>
              <a:xfrm>
                <a:off x="4055846" y="8276682"/>
                <a:ext cx="798705" cy="120377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37"/>
              </a:p>
            </p:txBody>
          </p:sp>
          <p:sp>
            <p:nvSpPr>
              <p:cNvPr id="11" name="矢印: 右 10">
                <a:extLst>
                  <a:ext uri="{FF2B5EF4-FFF2-40B4-BE49-F238E27FC236}">
                    <a16:creationId xmlns:a16="http://schemas.microsoft.com/office/drawing/2014/main" id="{74A43783-098C-425E-A427-074BD0B0D557}"/>
                  </a:ext>
                </a:extLst>
              </p:cNvPr>
              <p:cNvSpPr/>
              <p:nvPr/>
            </p:nvSpPr>
            <p:spPr>
              <a:xfrm>
                <a:off x="4055846" y="4064623"/>
                <a:ext cx="798705" cy="120377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37"/>
              </a:p>
            </p:txBody>
          </p:sp>
          <p:sp>
            <p:nvSpPr>
              <p:cNvPr id="12" name="矢印: 右 11">
                <a:extLst>
                  <a:ext uri="{FF2B5EF4-FFF2-40B4-BE49-F238E27FC236}">
                    <a16:creationId xmlns:a16="http://schemas.microsoft.com/office/drawing/2014/main" id="{A687BF7E-700F-4D11-965C-4679D62012C8}"/>
                  </a:ext>
                </a:extLst>
              </p:cNvPr>
              <p:cNvSpPr/>
              <p:nvPr/>
            </p:nvSpPr>
            <p:spPr>
              <a:xfrm>
                <a:off x="4055846" y="13692515"/>
                <a:ext cx="798705" cy="120377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37"/>
              </a:p>
            </p:txBody>
          </p:sp>
        </p:grp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6A3D1A2D-3ED8-4597-ACB1-C11DFA9CE072}"/>
                </a:ext>
              </a:extLst>
            </p:cNvPr>
            <p:cNvSpPr/>
            <p:nvPr/>
          </p:nvSpPr>
          <p:spPr>
            <a:xfrm>
              <a:off x="5311854" y="6057899"/>
              <a:ext cx="15810785" cy="274320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37"/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BC1E8E05-24F2-43DC-B8F1-0214513BA65F}"/>
                </a:ext>
              </a:extLst>
            </p:cNvPr>
            <p:cNvSpPr/>
            <p:nvPr/>
          </p:nvSpPr>
          <p:spPr>
            <a:xfrm>
              <a:off x="5311854" y="12405359"/>
              <a:ext cx="15810785" cy="274320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37"/>
            </a:p>
          </p:txBody>
        </p:sp>
      </p:grpSp>
    </p:spTree>
    <p:extLst>
      <p:ext uri="{BB962C8B-B14F-4D97-AF65-F5344CB8AC3E}">
        <p14:creationId xmlns:p14="http://schemas.microsoft.com/office/powerpoint/2010/main" val="358369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F094A9F-46D5-4B24-99F0-10F8DF287C7E}"/>
              </a:ext>
            </a:extLst>
          </p:cNvPr>
          <p:cNvGrpSpPr/>
          <p:nvPr/>
        </p:nvGrpSpPr>
        <p:grpSpPr>
          <a:xfrm>
            <a:off x="-2171" y="943886"/>
            <a:ext cx="9516042" cy="6269718"/>
            <a:chOff x="-4672" y="2029522"/>
            <a:chExt cx="21489640" cy="14226478"/>
          </a:xfrm>
        </p:grpSpPr>
        <p:pic>
          <p:nvPicPr>
            <p:cNvPr id="4" name="図 3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7C3BB306-0B84-49BF-A45C-0EB9F425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672" y="2029522"/>
              <a:ext cx="21489640" cy="12087921"/>
            </a:xfrm>
            <a:prstGeom prst="rect">
              <a:avLst/>
            </a:prstGeom>
          </p:spPr>
        </p:pic>
        <p:sp>
          <p:nvSpPr>
            <p:cNvPr id="5" name="矢印: 左右 4">
              <a:extLst>
                <a:ext uri="{FF2B5EF4-FFF2-40B4-BE49-F238E27FC236}">
                  <a16:creationId xmlns:a16="http://schemas.microsoft.com/office/drawing/2014/main" id="{3EC70236-49F2-422A-9E0A-898BF5F0B061}"/>
                </a:ext>
              </a:extLst>
            </p:cNvPr>
            <p:cNvSpPr/>
            <p:nvPr/>
          </p:nvSpPr>
          <p:spPr>
            <a:xfrm>
              <a:off x="7805853" y="14226478"/>
              <a:ext cx="8541835" cy="2029522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511" b="1" dirty="0"/>
                <a:t>危険温度帯</a:t>
              </a: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FB2C1F-4185-44E4-83C9-171697785630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重要管理の</a:t>
            </a:r>
            <a:r>
              <a:rPr kumimoji="1" lang="ja-JP" altLang="en-US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ポイント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353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7C787F7A-5710-47B0-9B26-208AE392C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" r="9451"/>
          <a:stretch/>
        </p:blipFill>
        <p:spPr>
          <a:xfrm>
            <a:off x="0" y="590689"/>
            <a:ext cx="9984444" cy="63782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09E619-4D9E-4892-8621-737D257C561A}"/>
              </a:ext>
            </a:extLst>
          </p:cNvPr>
          <p:cNvSpPr txBox="1"/>
          <p:nvPr/>
        </p:nvSpPr>
        <p:spPr>
          <a:xfrm>
            <a:off x="7043057" y="3860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【</a:t>
            </a:r>
            <a:r>
              <a:rPr kumimoji="1" lang="ja-JP" altLang="en-US" sz="4000" dirty="0"/>
              <a:t>参考資料</a:t>
            </a:r>
            <a:r>
              <a:rPr kumimoji="1" lang="en-US" altLang="ja-JP" sz="4000" dirty="0"/>
              <a:t>】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332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設計図 が含まれている画像&#10;&#10;自動的に生成された説明">
            <a:extLst>
              <a:ext uri="{FF2B5EF4-FFF2-40B4-BE49-F238E27FC236}">
                <a16:creationId xmlns:a16="http://schemas.microsoft.com/office/drawing/2014/main" id="{1DF59227-40EE-4235-89B6-B7C907B7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" y="2439384"/>
            <a:ext cx="1800437" cy="2544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1FC9FF22-3985-418D-9542-AF5AA8007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" b="7132"/>
          <a:stretch/>
        </p:blipFill>
        <p:spPr>
          <a:xfrm>
            <a:off x="2038437" y="1534027"/>
            <a:ext cx="4011287" cy="5078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5A9821B3-BC83-4A5C-852E-4AB5B9C0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7132"/>
          <a:stretch/>
        </p:blipFill>
        <p:spPr>
          <a:xfrm>
            <a:off x="6109810" y="1529603"/>
            <a:ext cx="4011287" cy="5080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A01903-6C0F-4AAC-ABB0-A5A48448813D}"/>
              </a:ext>
            </a:extLst>
          </p:cNvPr>
          <p:cNvSpPr txBox="1"/>
          <p:nvPr/>
        </p:nvSpPr>
        <p:spPr>
          <a:xfrm>
            <a:off x="303605" y="500848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55934"/>
            <a:r>
              <a:rPr kumimoji="1" lang="ja-JP" altLang="en-US" sz="12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出展：厚生労働省</a:t>
            </a:r>
            <a:endParaRPr kumimoji="1" lang="en-US" altLang="ja-JP" sz="1200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 defTabSz="755934"/>
            <a:r>
              <a:rPr kumimoji="1" lang="ja-JP" altLang="en-US" sz="12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ホームページ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41092BF-3E73-470F-A647-BA8A78D11CE1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重要管理の</a:t>
            </a:r>
            <a:r>
              <a:rPr kumimoji="1" lang="ja-JP" altLang="en-US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ポイント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0742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A61036-2316-4F2D-A76A-04E9FD887FF9}"/>
              </a:ext>
            </a:extLst>
          </p:cNvPr>
          <p:cNvSpPr txBox="1"/>
          <p:nvPr/>
        </p:nvSpPr>
        <p:spPr>
          <a:xfrm>
            <a:off x="274443" y="1108745"/>
            <a:ext cx="279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【</a:t>
            </a:r>
            <a:r>
              <a:rPr kumimoji="1" lang="ja-JP" altLang="en-US" sz="2800"/>
              <a:t>記録・確認</a:t>
            </a:r>
            <a:r>
              <a:rPr kumimoji="1" lang="en-US" altLang="ja-JP" sz="2800" dirty="0"/>
              <a:t>】</a:t>
            </a:r>
            <a:endParaRPr kumimoji="1" lang="ja-JP" altLang="en-US" sz="2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3CF6C1-3093-41BC-9374-CA1D1E95A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484" y="1555378"/>
            <a:ext cx="6591300" cy="5232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3138450-DB51-43AC-B7C4-A630574C7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114"/>
          <a:stretch/>
        </p:blipFill>
        <p:spPr>
          <a:xfrm>
            <a:off x="274443" y="3049645"/>
            <a:ext cx="6366404" cy="383518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0FD17F-EF82-45FA-A1D5-BBC61FFFC5E1}"/>
              </a:ext>
            </a:extLst>
          </p:cNvPr>
          <p:cNvSpPr txBox="1"/>
          <p:nvPr/>
        </p:nvSpPr>
        <p:spPr>
          <a:xfrm>
            <a:off x="2755072" y="1151823"/>
            <a:ext cx="60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全ての記録物に確認者のサインが必要です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D8B1F58-6F7E-4274-BF5A-4A6F4765011A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一般的衛生管理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重要管理の</a:t>
            </a:r>
            <a:r>
              <a:rPr kumimoji="1" lang="ja-JP" altLang="en-US" sz="4000" dirty="0">
                <a:solidFill>
                  <a:prstClr val="white"/>
                </a:solidFill>
                <a:latin typeface="+mj-ea"/>
                <a:ea typeface="+mj-ea"/>
              </a:rPr>
              <a:t>ポイント</a:t>
            </a:r>
            <a:endParaRPr kumimoji="1" lang="ja-JP" altLang="en-US" sz="4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6536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A3ECA38-7D25-44DF-B232-B399471B8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4738" cy="14605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</a:rPr>
              <a:t>講座内でお伝え出来る事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12EE53-7A81-4FFA-A318-13A6F85DC4FF}"/>
              </a:ext>
            </a:extLst>
          </p:cNvPr>
          <p:cNvSpPr txBox="1"/>
          <p:nvPr/>
        </p:nvSpPr>
        <p:spPr>
          <a:xfrm>
            <a:off x="731544" y="2548848"/>
            <a:ext cx="8575309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976" dirty="0"/>
              <a:t>・</a:t>
            </a:r>
            <a:r>
              <a:rPr kumimoji="1" lang="en-US" altLang="ja-JP" sz="2976" dirty="0"/>
              <a:t>HACCP</a:t>
            </a:r>
            <a:r>
              <a:rPr kumimoji="1" lang="ja-JP" altLang="en-US" sz="2976" dirty="0"/>
              <a:t>の考え方を取り入れた</a:t>
            </a:r>
            <a:endParaRPr kumimoji="1" lang="en-US" altLang="ja-JP" sz="2976" dirty="0"/>
          </a:p>
          <a:p>
            <a:endParaRPr kumimoji="1" lang="en-US" altLang="ja-JP" sz="2976" dirty="0"/>
          </a:p>
          <a:p>
            <a:r>
              <a:rPr kumimoji="1" lang="ja-JP" altLang="en-US" sz="2976" dirty="0"/>
              <a:t>　衛生的な整理整頓の方法、効果について。</a:t>
            </a:r>
            <a:endParaRPr kumimoji="1" lang="en-US" altLang="ja-JP" sz="2976" dirty="0"/>
          </a:p>
          <a:p>
            <a:endParaRPr kumimoji="1" lang="ja-JP" altLang="en-US" sz="2976" dirty="0"/>
          </a:p>
        </p:txBody>
      </p:sp>
    </p:spTree>
    <p:extLst>
      <p:ext uri="{BB962C8B-B14F-4D97-AF65-F5344CB8AC3E}">
        <p14:creationId xmlns:p14="http://schemas.microsoft.com/office/powerpoint/2010/main" val="2408541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の書かれた紙&#10;&#10;自動的に生成された説明">
            <a:extLst>
              <a:ext uri="{FF2B5EF4-FFF2-40B4-BE49-F238E27FC236}">
                <a16:creationId xmlns:a16="http://schemas.microsoft.com/office/drawing/2014/main" id="{5163C2FA-80BF-463C-97C0-6D8735F7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0" r="1430"/>
          <a:stretch/>
        </p:blipFill>
        <p:spPr>
          <a:xfrm>
            <a:off x="474663" y="2222899"/>
            <a:ext cx="9175371" cy="490497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7D919C-2BEE-44AB-A828-2417C57102D8}"/>
              </a:ext>
            </a:extLst>
          </p:cNvPr>
          <p:cNvSpPr txBox="1"/>
          <p:nvPr/>
        </p:nvSpPr>
        <p:spPr>
          <a:xfrm>
            <a:off x="7043057" y="3860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【</a:t>
            </a:r>
            <a:r>
              <a:rPr kumimoji="1" lang="ja-JP" altLang="en-US" sz="4000" dirty="0"/>
              <a:t>参考資料</a:t>
            </a:r>
            <a:r>
              <a:rPr kumimoji="1" lang="en-US" altLang="ja-JP" sz="4000" dirty="0"/>
              <a:t>】</a:t>
            </a:r>
            <a:endParaRPr kumimoji="1" lang="ja-JP" altLang="en-US" sz="4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10B876-01B6-4528-8043-188E72968BC1}"/>
              </a:ext>
            </a:extLst>
          </p:cNvPr>
          <p:cNvSpPr txBox="1"/>
          <p:nvPr/>
        </p:nvSpPr>
        <p:spPr>
          <a:xfrm>
            <a:off x="474663" y="205115"/>
            <a:ext cx="6039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◆</a:t>
            </a:r>
            <a:r>
              <a:rPr kumimoji="1" lang="en-US" altLang="ja-JP" sz="2800" dirty="0"/>
              <a:t>HACCP</a:t>
            </a:r>
            <a:r>
              <a:rPr kumimoji="1" lang="ja-JP" altLang="en-US" sz="2800" dirty="0"/>
              <a:t>は</a:t>
            </a:r>
            <a:r>
              <a:rPr kumimoji="1" lang="en-US" altLang="ja-JP" sz="2800" dirty="0"/>
              <a:t>7</a:t>
            </a:r>
            <a:r>
              <a:rPr kumimoji="1" lang="ja-JP" altLang="en-US" sz="2800" dirty="0"/>
              <a:t>原則</a:t>
            </a:r>
            <a:r>
              <a:rPr kumimoji="1" lang="en-US" altLang="ja-JP" sz="2800" dirty="0"/>
              <a:t>12</a:t>
            </a:r>
            <a:r>
              <a:rPr kumimoji="1" lang="ja-JP" altLang="en-US" sz="2800" dirty="0"/>
              <a:t>の手順があります</a:t>
            </a: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30B0F87C-A4EA-4261-B82D-BDF0E12B3925}"/>
              </a:ext>
            </a:extLst>
          </p:cNvPr>
          <p:cNvSpPr/>
          <p:nvPr/>
        </p:nvSpPr>
        <p:spPr>
          <a:xfrm rot="16200000">
            <a:off x="4861357" y="-2444161"/>
            <a:ext cx="523221" cy="9054133"/>
          </a:xfrm>
          <a:prstGeom prst="rightBrace">
            <a:avLst>
              <a:gd name="adj1" fmla="val 8333"/>
              <a:gd name="adj2" fmla="val 5023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4772D4-6E0A-4B27-94CC-2BE483DE8D49}"/>
              </a:ext>
            </a:extLst>
          </p:cNvPr>
          <p:cNvSpPr txBox="1"/>
          <p:nvPr/>
        </p:nvSpPr>
        <p:spPr>
          <a:xfrm>
            <a:off x="1721234" y="1114666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制度化で、</a:t>
            </a:r>
            <a:r>
              <a:rPr kumimoji="1" lang="en-US" altLang="ja-JP" sz="2400" b="1" dirty="0"/>
              <a:t>7</a:t>
            </a:r>
            <a:r>
              <a:rPr kumimoji="1" lang="ja-JP" altLang="en-US" sz="2400" b="1" dirty="0"/>
              <a:t>原則７つの手順に取り組んでいます</a:t>
            </a:r>
          </a:p>
        </p:txBody>
      </p:sp>
    </p:spTree>
    <p:extLst>
      <p:ext uri="{BB962C8B-B14F-4D97-AF65-F5344CB8AC3E}">
        <p14:creationId xmlns:p14="http://schemas.microsoft.com/office/powerpoint/2010/main" val="75470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96DE78-7E0C-46BC-BB80-B627DC505C1B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５</a:t>
            </a:r>
            <a:r>
              <a:rPr kumimoji="1" lang="en-US" altLang="ja-JP" sz="4000" b="1" dirty="0">
                <a:latin typeface="+mj-ea"/>
                <a:ea typeface="+mj-ea"/>
              </a:rPr>
              <a:t>.HACCP</a:t>
            </a:r>
            <a:r>
              <a:rPr kumimoji="1" lang="ja-JP" altLang="en-US" sz="4000" b="1" dirty="0">
                <a:latin typeface="+mj-ea"/>
                <a:ea typeface="+mj-ea"/>
              </a:rPr>
              <a:t>導入のメリット</a:t>
            </a:r>
          </a:p>
        </p:txBody>
      </p:sp>
      <p:sp>
        <p:nvSpPr>
          <p:cNvPr id="5" name="角丸四角形 14">
            <a:extLst>
              <a:ext uri="{FF2B5EF4-FFF2-40B4-BE49-F238E27FC236}">
                <a16:creationId xmlns:a16="http://schemas.microsoft.com/office/drawing/2014/main" id="{8592E24F-1C18-4E2E-91D2-9F86ABA75431}"/>
              </a:ext>
            </a:extLst>
          </p:cNvPr>
          <p:cNvSpPr/>
          <p:nvPr/>
        </p:nvSpPr>
        <p:spPr>
          <a:xfrm>
            <a:off x="3201195" y="6534542"/>
            <a:ext cx="3682999" cy="5747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</a:rPr>
              <a:t>効率化と衛生管理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1929CFBB-A907-4191-8CF5-E3CE61419BD8}"/>
              </a:ext>
            </a:extLst>
          </p:cNvPr>
          <p:cNvSpPr/>
          <p:nvPr/>
        </p:nvSpPr>
        <p:spPr>
          <a:xfrm>
            <a:off x="3893805" y="1056140"/>
            <a:ext cx="638848" cy="5497868"/>
          </a:xfrm>
          <a:prstGeom prst="downArrow">
            <a:avLst>
              <a:gd name="adj1" fmla="val 64580"/>
              <a:gd name="adj2" fmla="val 3839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12D451A-18BB-480A-8E40-62FC2220A6D6}"/>
              </a:ext>
            </a:extLst>
          </p:cNvPr>
          <p:cNvSpPr/>
          <p:nvPr/>
        </p:nvSpPr>
        <p:spPr>
          <a:xfrm>
            <a:off x="2866585" y="1246542"/>
            <a:ext cx="2532725" cy="104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問題点に気づき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解決することが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できる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6D85436-8818-4B84-A66A-3970BF69445B}"/>
              </a:ext>
            </a:extLst>
          </p:cNvPr>
          <p:cNvSpPr/>
          <p:nvPr/>
        </p:nvSpPr>
        <p:spPr>
          <a:xfrm>
            <a:off x="2866586" y="2523784"/>
            <a:ext cx="2532725" cy="104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マニュアルを　　　作る</a:t>
            </a:r>
            <a:r>
              <a:rPr kumimoji="1" lang="ja-JP" altLang="en-US" sz="2000">
                <a:solidFill>
                  <a:schemeClr val="tx1"/>
                </a:solidFill>
              </a:rPr>
              <a:t>ことが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>
                <a:solidFill>
                  <a:schemeClr val="tx1"/>
                </a:solidFill>
              </a:rPr>
              <a:t>できる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354AD6A-A169-4C84-962B-650F82AC0E21}"/>
              </a:ext>
            </a:extLst>
          </p:cNvPr>
          <p:cNvSpPr/>
          <p:nvPr/>
        </p:nvSpPr>
        <p:spPr>
          <a:xfrm>
            <a:off x="2866587" y="3801025"/>
            <a:ext cx="2532725" cy="104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従業員がルールを守ることが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できるようになる</a:t>
            </a:r>
          </a:p>
        </p:txBody>
      </p:sp>
      <p:pic>
        <p:nvPicPr>
          <p:cNvPr id="10" name="図 9" descr="人, 屋内, 男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AFDD09D9-7DE8-4E1C-BC33-41882BE7E9B8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678" y="5101292"/>
            <a:ext cx="1764000" cy="11808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C60404-1A06-4258-BBE6-CABD87B7EE5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404" y="2508812"/>
            <a:ext cx="1764000" cy="11808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6B4A0E3-8051-44B3-9B74-020A8521DC33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404" y="1212572"/>
            <a:ext cx="1764000" cy="11808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37F9F7D-F44B-477D-8982-9D258B95EA67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592404" y="3805050"/>
            <a:ext cx="1786974" cy="1180800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ED1741F-A675-4940-9715-5ACF26EE9C40}"/>
              </a:ext>
            </a:extLst>
          </p:cNvPr>
          <p:cNvSpPr/>
          <p:nvPr/>
        </p:nvSpPr>
        <p:spPr>
          <a:xfrm>
            <a:off x="2866584" y="5078266"/>
            <a:ext cx="2532725" cy="104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不具合時の 実行の証明（</a:t>
            </a:r>
            <a:r>
              <a:rPr kumimoji="1" lang="ja-JP" altLang="en-US" sz="1600" dirty="0">
                <a:solidFill>
                  <a:schemeClr val="tx1"/>
                </a:solidFill>
              </a:rPr>
              <a:t>記録する事は作業の見える化になる）</a:t>
            </a:r>
            <a:r>
              <a:rPr kumimoji="1" lang="ja-JP" altLang="en-US" sz="1600" dirty="0"/>
              <a:t>）</a:t>
            </a:r>
          </a:p>
        </p:txBody>
      </p:sp>
      <p:sp>
        <p:nvSpPr>
          <p:cNvPr id="17" name="円形吹き出し 17">
            <a:extLst>
              <a:ext uri="{FF2B5EF4-FFF2-40B4-BE49-F238E27FC236}">
                <a16:creationId xmlns:a16="http://schemas.microsoft.com/office/drawing/2014/main" id="{E6E3AF8B-A72A-4C06-91B2-2D7EC8FD352E}"/>
              </a:ext>
            </a:extLst>
          </p:cNvPr>
          <p:cNvSpPr/>
          <p:nvPr/>
        </p:nvSpPr>
        <p:spPr>
          <a:xfrm rot="20817713">
            <a:off x="5649869" y="1618919"/>
            <a:ext cx="995016" cy="532061"/>
          </a:xfrm>
          <a:prstGeom prst="wedgeEllipseCallout">
            <a:avLst>
              <a:gd name="adj1" fmla="val 35263"/>
              <a:gd name="adj2" fmla="val 524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解決</a:t>
            </a:r>
          </a:p>
        </p:txBody>
      </p:sp>
    </p:spTree>
    <p:extLst>
      <p:ext uri="{BB962C8B-B14F-4D97-AF65-F5344CB8AC3E}">
        <p14:creationId xmlns:p14="http://schemas.microsoft.com/office/powerpoint/2010/main" val="92240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7917506-E552-4EA4-901C-EEA4D190E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717508"/>
              </p:ext>
            </p:extLst>
          </p:nvPr>
        </p:nvGraphicFramePr>
        <p:xfrm>
          <a:off x="604160" y="1590353"/>
          <a:ext cx="8778124" cy="4709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2542">
                  <a:extLst>
                    <a:ext uri="{9D8B030D-6E8A-4147-A177-3AD203B41FA5}">
                      <a16:colId xmlns:a16="http://schemas.microsoft.com/office/drawing/2014/main" val="3008401599"/>
                    </a:ext>
                  </a:extLst>
                </a:gridCol>
                <a:gridCol w="7355582">
                  <a:extLst>
                    <a:ext uri="{9D8B030D-6E8A-4147-A177-3AD203B41FA5}">
                      <a16:colId xmlns:a16="http://schemas.microsoft.com/office/drawing/2014/main" val="2124841582"/>
                    </a:ext>
                  </a:extLst>
                </a:gridCol>
              </a:tblGrid>
              <a:tr h="384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+mn-ea"/>
                        </a:rPr>
                        <a:t>５</a:t>
                      </a:r>
                      <a:r>
                        <a:rPr kumimoji="1" lang="en-US" altLang="ja-JP" sz="2000" dirty="0">
                          <a:latin typeface="+mn-ea"/>
                        </a:rPr>
                        <a:t>S</a:t>
                      </a:r>
                      <a:endParaRPr kumimoji="1" lang="ja-JP" altLang="en-US" sz="20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/>
                        <a:t>定義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726954687"/>
                  </a:ext>
                </a:extLst>
              </a:tr>
              <a:tr h="50264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/>
                        <a:t>整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理</a:t>
                      </a:r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要るものと要らないものとを区別し、要らないものを処分すること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425398333"/>
                  </a:ext>
                </a:extLst>
              </a:tr>
              <a:tr h="4785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/>
                        <a:t>整 頓</a:t>
                      </a:r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/>
                        <a:t>要る物の置く場所・置き方・置く量を決めて、識別すること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624363820"/>
                  </a:ext>
                </a:extLst>
              </a:tr>
              <a:tr h="17444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/>
                        <a:t>清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掃</a:t>
                      </a:r>
                      <a:endParaRPr kumimoji="1" lang="en-US" altLang="ja-JP" sz="1800" dirty="0"/>
                    </a:p>
                    <a:p>
                      <a:pPr algn="ctr"/>
                      <a:endParaRPr kumimoji="1" lang="en-US" altLang="ja-JP" sz="1800" dirty="0"/>
                    </a:p>
                    <a:p>
                      <a:pPr algn="ctr"/>
                      <a:r>
                        <a:rPr kumimoji="1" lang="ja-JP" altLang="en-US" sz="1800"/>
                        <a:t>    洗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浄</a:t>
                      </a:r>
                      <a:endParaRPr kumimoji="1" lang="en-US" altLang="ja-JP" sz="1800" dirty="0"/>
                    </a:p>
                    <a:p>
                      <a:pPr algn="ctr"/>
                      <a:endParaRPr kumimoji="1" lang="en-US" altLang="ja-JP" sz="1800" dirty="0"/>
                    </a:p>
                    <a:p>
                      <a:pPr algn="ctr"/>
                      <a:r>
                        <a:rPr kumimoji="1" lang="ja-JP" altLang="en-US" sz="1800"/>
                        <a:t>    殺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菌</a:t>
                      </a:r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800" dirty="0"/>
                    </a:p>
                    <a:p>
                      <a:endParaRPr kumimoji="1" lang="en-US" altLang="ja-JP" sz="1800" dirty="0"/>
                    </a:p>
                    <a:p>
                      <a:r>
                        <a:rPr kumimoji="1" lang="ja-JP" altLang="en-US" sz="1800"/>
                        <a:t>水</a:t>
                      </a:r>
                      <a:r>
                        <a:rPr kumimoji="1" lang="ja-JP" altLang="en-US" sz="1800" dirty="0"/>
                        <a:t>・湯・洗剤などを用いて、機械・設備などの汚れを</a:t>
                      </a:r>
                      <a:r>
                        <a:rPr kumimoji="1" lang="ja-JP" altLang="en-US" sz="1800"/>
                        <a:t>洗い清めること</a:t>
                      </a:r>
                      <a:endParaRPr kumimoji="1" lang="en-US" altLang="ja-JP" sz="1800" dirty="0"/>
                    </a:p>
                    <a:p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微生物を死滅・減少・除去させたり、増殖させないようにすること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352736117"/>
                  </a:ext>
                </a:extLst>
              </a:tr>
              <a:tr h="67292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/>
                        <a:t>清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潔</a:t>
                      </a:r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「整理・整頓・清掃・洗浄・殺菌」が</a:t>
                      </a:r>
                      <a:r>
                        <a:rPr kumimoji="1" lang="ja-JP" altLang="en-US" sz="1800"/>
                        <a:t>「躾」で維持し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/>
                        <a:t>　　　　　　　　　　　　　　　　　　　　発展</a:t>
                      </a:r>
                      <a:r>
                        <a:rPr kumimoji="1" lang="ja-JP" altLang="en-US" sz="1800" dirty="0"/>
                        <a:t>している製造環境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129107396"/>
                  </a:ext>
                </a:extLst>
              </a:tr>
              <a:tr h="887029">
                <a:tc>
                  <a:txBody>
                    <a:bodyPr/>
                    <a:lstStyle/>
                    <a:p>
                      <a:pPr marL="0" marR="0" lvl="0" indent="0" algn="ctr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  <a:p>
                      <a:pPr algn="ctr"/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dirty="0"/>
                    </a:p>
                    <a:p>
                      <a:pPr marL="0" marR="0" lvl="0" indent="0" algn="l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dirty="0"/>
                    </a:p>
                    <a:p>
                      <a:pPr marL="0" marR="0" lvl="0" indent="0" algn="l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2926422872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C2BF9D-7119-47DC-91A6-24EBCB97D1A2}"/>
              </a:ext>
            </a:extLst>
          </p:cNvPr>
          <p:cNvSpPr txBox="1"/>
          <p:nvPr/>
        </p:nvSpPr>
        <p:spPr>
          <a:xfrm>
            <a:off x="538830" y="6466417"/>
            <a:ext cx="805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・清潔レベルを</a:t>
            </a:r>
            <a:r>
              <a:rPr kumimoji="1" lang="ja-JP" altLang="en-US" b="1" dirty="0"/>
              <a:t>「微生物」</a:t>
            </a:r>
            <a:r>
              <a:rPr kumimoji="1" lang="ja-JP" altLang="en-US" dirty="0"/>
              <a:t>レベルで考え</a:t>
            </a:r>
            <a:r>
              <a:rPr kumimoji="1" lang="en-US" altLang="ja-JP" dirty="0"/>
              <a:t> </a:t>
            </a:r>
            <a:r>
              <a:rPr kumimoji="1" lang="ja-JP" altLang="en-US" dirty="0"/>
              <a:t>そのために洗浄・殺菌を行います。</a:t>
            </a:r>
          </a:p>
          <a:p>
            <a:r>
              <a:rPr kumimoji="1" lang="ja-JP" altLang="en-US" dirty="0"/>
              <a:t>・維持管理は人間力の育成につながります。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CFB025-8E5C-4E62-A916-8BB296A84DA6}"/>
              </a:ext>
            </a:extLst>
          </p:cNvPr>
          <p:cNvSpPr txBox="1"/>
          <p:nvPr/>
        </p:nvSpPr>
        <p:spPr>
          <a:xfrm>
            <a:off x="1871565" y="1052691"/>
            <a:ext cx="6727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食中毒を起こさないために一番必要なのは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「清潔」</a:t>
            </a:r>
            <a:endParaRPr kumimoji="1"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C6D545-8BB4-4CD1-84D5-15E882350230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６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５</a:t>
            </a:r>
            <a:r>
              <a:rPr kumimoji="1" lang="en-US" altLang="ja-JP" sz="4000" b="1" dirty="0">
                <a:latin typeface="+mj-ea"/>
                <a:ea typeface="+mj-ea"/>
              </a:rPr>
              <a:t>S</a:t>
            </a:r>
            <a:r>
              <a:rPr kumimoji="1" lang="ja-JP" altLang="en-US" sz="4000" b="1" dirty="0">
                <a:latin typeface="+mj-ea"/>
                <a:ea typeface="+mj-ea"/>
              </a:rPr>
              <a:t>で改善しましょう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77241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673B36-0880-4E9A-9A16-4986A3BA76E2}"/>
              </a:ext>
            </a:extLst>
          </p:cNvPr>
          <p:cNvGrpSpPr/>
          <p:nvPr/>
        </p:nvGrpSpPr>
        <p:grpSpPr>
          <a:xfrm>
            <a:off x="213446" y="504667"/>
            <a:ext cx="9652146" cy="5667195"/>
            <a:chOff x="458998" y="1085016"/>
            <a:chExt cx="20756142" cy="12186835"/>
          </a:xfrm>
        </p:grpSpPr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4DA802F9-6748-4EA5-B5F3-A34DC885CDDF}"/>
                </a:ext>
              </a:extLst>
            </p:cNvPr>
            <p:cNvSpPr/>
            <p:nvPr/>
          </p:nvSpPr>
          <p:spPr>
            <a:xfrm>
              <a:off x="8900326" y="4023822"/>
              <a:ext cx="9901435" cy="41041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976" dirty="0">
                  <a:solidFill>
                    <a:schemeClr val="tx1"/>
                  </a:solidFill>
                </a:rPr>
                <a:t>　　清潔とは　主観的</a:t>
              </a:r>
              <a:endParaRPr lang="en-US" altLang="ja-JP" sz="2976" dirty="0">
                <a:solidFill>
                  <a:schemeClr val="tx1"/>
                </a:solidFill>
              </a:endParaRPr>
            </a:p>
            <a:p>
              <a:r>
                <a:rPr lang="ja-JP" altLang="en-US" sz="2976" dirty="0">
                  <a:solidFill>
                    <a:schemeClr val="tx1"/>
                  </a:solidFill>
                </a:rPr>
                <a:t>　衛生的とは　客観的</a:t>
              </a:r>
            </a:p>
          </p:txBody>
        </p:sp>
        <p:pic>
          <p:nvPicPr>
            <p:cNvPr id="5" name="図 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74AB01-ECF7-4683-AD71-142EAC1C9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1428" r="-960"/>
            <a:stretch/>
          </p:blipFill>
          <p:spPr>
            <a:xfrm>
              <a:off x="3718401" y="4631650"/>
              <a:ext cx="4449671" cy="3496349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50C6621D-CF90-46DB-B375-F3ED810EC301}"/>
                </a:ext>
              </a:extLst>
            </p:cNvPr>
            <p:cNvSpPr/>
            <p:nvPr/>
          </p:nvSpPr>
          <p:spPr>
            <a:xfrm>
              <a:off x="727555" y="1085016"/>
              <a:ext cx="12269008" cy="1214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3069" b="1" dirty="0">
                  <a:latin typeface="游ゴシック体"/>
                </a:rPr>
                <a:t>◆「</a:t>
              </a:r>
              <a:r>
                <a:rPr lang="ja-JP" altLang="en-US" sz="3069" b="1" dirty="0">
                  <a:solidFill>
                    <a:srgbClr val="FF0000"/>
                  </a:solidFill>
                  <a:latin typeface="游ゴシック体"/>
                </a:rPr>
                <a:t>清潔</a:t>
              </a:r>
              <a:r>
                <a:rPr lang="ja-JP" altLang="en-US" sz="3069" b="1" dirty="0">
                  <a:latin typeface="游ゴシック体"/>
                </a:rPr>
                <a:t>」と「</a:t>
              </a:r>
              <a:r>
                <a:rPr lang="ja-JP" altLang="en-US" sz="3069" b="1" dirty="0">
                  <a:solidFill>
                    <a:srgbClr val="0070C0"/>
                  </a:solidFill>
                  <a:latin typeface="游ゴシック体"/>
                </a:rPr>
                <a:t>衛生的</a:t>
              </a:r>
              <a:r>
                <a:rPr lang="ja-JP" altLang="en-US" sz="3069" b="1" dirty="0">
                  <a:latin typeface="游ゴシック体"/>
                </a:rPr>
                <a:t>」の違い</a:t>
              </a:r>
              <a:endParaRPr lang="ja-JP" altLang="en-US" sz="3069" b="1" dirty="0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948A765-ACE0-46B2-803E-5B9690E27F0D}"/>
                </a:ext>
              </a:extLst>
            </p:cNvPr>
            <p:cNvSpPr/>
            <p:nvPr/>
          </p:nvSpPr>
          <p:spPr>
            <a:xfrm>
              <a:off x="458998" y="10303462"/>
              <a:ext cx="20756142" cy="2968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790" dirty="0">
                  <a:solidFill>
                    <a:srgbClr val="111111"/>
                  </a:solidFill>
                  <a:latin typeface="+mn-ea"/>
                </a:rPr>
                <a:t>・自分でキレイにしている時は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「</a:t>
              </a:r>
              <a:r>
                <a:rPr lang="ja-JP" altLang="en-US" sz="2790" b="1" dirty="0">
                  <a:solidFill>
                    <a:srgbClr val="FF0000"/>
                  </a:solidFill>
                  <a:latin typeface="+mn-ea"/>
                </a:rPr>
                <a:t>清潔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」</a:t>
              </a:r>
              <a:endParaRPr lang="en-US" altLang="ja-JP" sz="2790" b="1" dirty="0">
                <a:solidFill>
                  <a:srgbClr val="364E96"/>
                </a:solidFill>
                <a:latin typeface="+mn-ea"/>
              </a:endParaRPr>
            </a:p>
            <a:p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　</a:t>
              </a:r>
              <a:endParaRPr lang="en-US" altLang="ja-JP" sz="2790" b="1" dirty="0">
                <a:solidFill>
                  <a:srgbClr val="364E96"/>
                </a:solidFill>
                <a:latin typeface="+mn-ea"/>
              </a:endParaRPr>
            </a:p>
            <a:p>
              <a:r>
                <a:rPr lang="ja-JP" altLang="en-US" sz="2790" dirty="0">
                  <a:solidFill>
                    <a:srgbClr val="111111"/>
                  </a:solidFill>
                  <a:latin typeface="+mn-ea"/>
                </a:rPr>
                <a:t>・ルールに従い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「</a:t>
              </a:r>
              <a:r>
                <a:rPr lang="ja-JP" altLang="en-US" sz="2790" b="1" dirty="0">
                  <a:latin typeface="+mn-ea"/>
                </a:rPr>
                <a:t>清潔さ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」</a:t>
              </a:r>
              <a:r>
                <a:rPr lang="ja-JP" altLang="en-US" sz="2790" dirty="0">
                  <a:solidFill>
                    <a:srgbClr val="111111"/>
                  </a:solidFill>
                  <a:latin typeface="+mn-ea"/>
                </a:rPr>
                <a:t>を維持している時は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「</a:t>
              </a:r>
              <a:r>
                <a:rPr lang="ja-JP" altLang="en-US" sz="2790" b="1" dirty="0">
                  <a:solidFill>
                    <a:srgbClr val="0070C0"/>
                  </a:solidFill>
                  <a:latin typeface="+mn-ea"/>
                </a:rPr>
                <a:t>衛生的</a:t>
              </a:r>
              <a:r>
                <a:rPr lang="ja-JP" altLang="en-US" sz="2232" b="1" dirty="0">
                  <a:solidFill>
                    <a:srgbClr val="364E96"/>
                  </a:solidFill>
                  <a:latin typeface="游ゴシック体"/>
                </a:rPr>
                <a:t>」</a:t>
              </a:r>
              <a:endParaRPr lang="ja-JP" altLang="en-US" sz="2232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8645FE-62E5-4074-83DA-D8CEB4B3F752}"/>
              </a:ext>
            </a:extLst>
          </p:cNvPr>
          <p:cNvSpPr txBox="1"/>
          <p:nvPr/>
        </p:nvSpPr>
        <p:spPr>
          <a:xfrm>
            <a:off x="7043057" y="3860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【</a:t>
            </a:r>
            <a:r>
              <a:rPr kumimoji="1" lang="ja-JP" altLang="en-US" sz="4000" dirty="0"/>
              <a:t>参考資料</a:t>
            </a:r>
            <a:r>
              <a:rPr kumimoji="1" lang="en-US" altLang="ja-JP" sz="4000" dirty="0"/>
              <a:t>】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4881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68C652-5AF2-421A-BDE5-9A429ADBE059}"/>
              </a:ext>
            </a:extLst>
          </p:cNvPr>
          <p:cNvSpPr/>
          <p:nvPr/>
        </p:nvSpPr>
        <p:spPr>
          <a:xfrm>
            <a:off x="794" y="258789"/>
            <a:ext cx="10079038" cy="569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+mn-ea"/>
              </a:rPr>
              <a:t>あなたのお店の 危険度チェック</a:t>
            </a:r>
            <a:endParaRPr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EC856F-34D7-483F-9EF1-96D7B36A02B1}"/>
              </a:ext>
            </a:extLst>
          </p:cNvPr>
          <p:cNvSpPr txBox="1"/>
          <p:nvPr/>
        </p:nvSpPr>
        <p:spPr>
          <a:xfrm>
            <a:off x="872507" y="862279"/>
            <a:ext cx="880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当てはまるものすべてにチェックを入れてください　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8195375-47C6-44E4-83A4-14E328BD6831}"/>
              </a:ext>
            </a:extLst>
          </p:cNvPr>
          <p:cNvGrpSpPr/>
          <p:nvPr/>
        </p:nvGrpSpPr>
        <p:grpSpPr>
          <a:xfrm>
            <a:off x="2378121" y="1284110"/>
            <a:ext cx="4722169" cy="5795553"/>
            <a:chOff x="459993" y="1251362"/>
            <a:chExt cx="4722168" cy="579555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74458EC-5599-4EC5-A6BB-A7978BF8B5F7}"/>
                </a:ext>
              </a:extLst>
            </p:cNvPr>
            <p:cNvSpPr txBox="1"/>
            <p:nvPr/>
          </p:nvSpPr>
          <p:spPr>
            <a:xfrm>
              <a:off x="459993" y="1729488"/>
              <a:ext cx="317716" cy="1476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799" dirty="0"/>
                <a:t>A</a:t>
              </a:r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r>
                <a:rPr kumimoji="1" lang="en-US" altLang="ja-JP" sz="1799" dirty="0"/>
                <a:t>B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B65973D-004B-4705-B6D5-364974881D18}"/>
                </a:ext>
              </a:extLst>
            </p:cNvPr>
            <p:cNvSpPr txBox="1"/>
            <p:nvPr/>
          </p:nvSpPr>
          <p:spPr>
            <a:xfrm>
              <a:off x="459993" y="4280512"/>
              <a:ext cx="958989" cy="147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799" dirty="0"/>
                <a:t>C</a:t>
              </a:r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r>
                <a:rPr kumimoji="1" lang="en-US" altLang="ja-JP" sz="1799" dirty="0"/>
                <a:t>D</a:t>
              </a:r>
              <a:endParaRPr kumimoji="1" lang="ja-JP" altLang="en-US" sz="1401" dirty="0"/>
            </a:p>
          </p:txBody>
        </p:sp>
        <p:pic>
          <p:nvPicPr>
            <p:cNvPr id="8" name="図 7" descr="テキスト, 領収書, クロスワードパズル が含まれている画像&#10;&#10;自動的に生成された説明">
              <a:extLst>
                <a:ext uri="{FF2B5EF4-FFF2-40B4-BE49-F238E27FC236}">
                  <a16:creationId xmlns:a16="http://schemas.microsoft.com/office/drawing/2014/main" id="{D78B9EAA-25AE-4748-9809-1E2E2124E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122" y="1251362"/>
              <a:ext cx="4430039" cy="5202423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42BBBAD-C7A4-4B5B-8695-9B93D91FC28D}"/>
                </a:ext>
              </a:extLst>
            </p:cNvPr>
            <p:cNvSpPr/>
            <p:nvPr/>
          </p:nvSpPr>
          <p:spPr>
            <a:xfrm>
              <a:off x="3355583" y="6503876"/>
              <a:ext cx="1490635" cy="5095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1" dirty="0">
                  <a:solidFill>
                    <a:schemeClr val="tx1"/>
                  </a:solidFill>
                </a:rPr>
                <a:t>　　　　点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4D8A6BA-EFC0-40F1-B549-0265647E1384}"/>
                </a:ext>
              </a:extLst>
            </p:cNvPr>
            <p:cNvSpPr txBox="1"/>
            <p:nvPr/>
          </p:nvSpPr>
          <p:spPr>
            <a:xfrm>
              <a:off x="459993" y="6677583"/>
              <a:ext cx="2895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チェックの数  </a:t>
              </a:r>
              <a:r>
                <a:rPr kumimoji="1" lang="en-US" altLang="ja-JP" dirty="0"/>
                <a:t>× </a:t>
              </a:r>
              <a:r>
                <a:rPr kumimoji="1" lang="ja-JP" altLang="en-US" dirty="0"/>
                <a:t>１問５点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464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8545A6A2-A536-48F6-AF1A-CC92BF506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62" y="466724"/>
            <a:ext cx="10097446" cy="2430587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BF6DE809-64E4-4E9C-A7B1-D93A7BA088E8}"/>
              </a:ext>
            </a:extLst>
          </p:cNvPr>
          <p:cNvGrpSpPr/>
          <p:nvPr/>
        </p:nvGrpSpPr>
        <p:grpSpPr>
          <a:xfrm>
            <a:off x="1160282" y="3814405"/>
            <a:ext cx="8964773" cy="2639644"/>
            <a:chOff x="377094" y="1876086"/>
            <a:chExt cx="4909396" cy="1049091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023BBC06-67BA-4793-A448-C7CD0FD9031B}"/>
                </a:ext>
              </a:extLst>
            </p:cNvPr>
            <p:cNvSpPr/>
            <p:nvPr/>
          </p:nvSpPr>
          <p:spPr>
            <a:xfrm>
              <a:off x="377094" y="1876086"/>
              <a:ext cx="4524983" cy="104909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4000"/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8DE9FEC1-7F8E-4EE1-8059-B9A95E1BD052}"/>
                </a:ext>
              </a:extLst>
            </p:cNvPr>
            <p:cNvCxnSpPr>
              <a:cxnSpLocks/>
            </p:cNvCxnSpPr>
            <p:nvPr/>
          </p:nvCxnSpPr>
          <p:spPr>
            <a:xfrm>
              <a:off x="1942479" y="2057519"/>
              <a:ext cx="68639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8C39AED4-1E7E-4A1A-90EC-EACD0ACFF3A3}"/>
                </a:ext>
              </a:extLst>
            </p:cNvPr>
            <p:cNvCxnSpPr>
              <a:cxnSpLocks/>
            </p:cNvCxnSpPr>
            <p:nvPr/>
          </p:nvCxnSpPr>
          <p:spPr>
            <a:xfrm>
              <a:off x="1967176" y="2775750"/>
              <a:ext cx="66170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AB8B8E70-2422-4789-9ECA-983D5C9DFE65}"/>
                </a:ext>
              </a:extLst>
            </p:cNvPr>
            <p:cNvCxnSpPr>
              <a:cxnSpLocks/>
            </p:cNvCxnSpPr>
            <p:nvPr/>
          </p:nvCxnSpPr>
          <p:spPr>
            <a:xfrm>
              <a:off x="2080981" y="2285917"/>
              <a:ext cx="5478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A45756BB-866E-4CC4-80C6-A550475FFA60}"/>
                </a:ext>
              </a:extLst>
            </p:cNvPr>
            <p:cNvCxnSpPr>
              <a:cxnSpLocks/>
            </p:cNvCxnSpPr>
            <p:nvPr/>
          </p:nvCxnSpPr>
          <p:spPr>
            <a:xfrm>
              <a:off x="2080981" y="2530834"/>
              <a:ext cx="5478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3B6F3924-4862-4CB4-A282-7B56D90B1699}"/>
                </a:ext>
              </a:extLst>
            </p:cNvPr>
            <p:cNvGrpSpPr/>
            <p:nvPr/>
          </p:nvGrpSpPr>
          <p:grpSpPr>
            <a:xfrm>
              <a:off x="2627084" y="1989352"/>
              <a:ext cx="2659406" cy="883510"/>
              <a:chOff x="2589649" y="1981754"/>
              <a:chExt cx="2659406" cy="883510"/>
            </a:xfrm>
          </p:grpSpPr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40816D4-833E-4A92-8A3A-8D8FA2FFA8C7}"/>
                  </a:ext>
                </a:extLst>
              </p:cNvPr>
              <p:cNvSpPr txBox="1"/>
              <p:nvPr/>
            </p:nvSpPr>
            <p:spPr>
              <a:xfrm>
                <a:off x="2597638" y="2204084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/>
                  <a:t>衛生的</a:t>
                </a:r>
                <a:r>
                  <a:rPr kumimoji="1" lang="ja-JP" altLang="en-US" sz="2400" dirty="0"/>
                  <a:t>な管理が重要です</a:t>
                </a:r>
                <a:endParaRPr kumimoji="1" lang="en-US" altLang="ja-JP" sz="2400" dirty="0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76B2AF21-64D0-47FA-8064-475B5C94D67E}"/>
                  </a:ext>
                </a:extLst>
              </p:cNvPr>
              <p:cNvSpPr txBox="1"/>
              <p:nvPr/>
            </p:nvSpPr>
            <p:spPr>
              <a:xfrm>
                <a:off x="2597638" y="2442932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清潔 </a:t>
                </a:r>
                <a:r>
                  <a:rPr kumimoji="1" lang="en-US" altLang="ja-JP" sz="2400" dirty="0"/>
                  <a:t>/</a:t>
                </a:r>
                <a:r>
                  <a:rPr kumimoji="1" lang="ja-JP" altLang="en-US" sz="2400" dirty="0"/>
                  <a:t>汚染が</a:t>
                </a:r>
                <a:r>
                  <a:rPr kumimoji="1" lang="ja-JP" altLang="en-US" sz="2400"/>
                  <a:t>交差しない</a:t>
                </a:r>
                <a:endParaRPr kumimoji="1" lang="en-US" altLang="ja-JP" sz="2400" dirty="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3E833E6-D24C-4334-9224-B01FA9275F6D}"/>
                  </a:ext>
                </a:extLst>
              </p:cNvPr>
              <p:cNvSpPr txBox="1"/>
              <p:nvPr/>
            </p:nvSpPr>
            <p:spPr>
              <a:xfrm>
                <a:off x="2597638" y="1981754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経費削減に</a:t>
                </a:r>
                <a:r>
                  <a:rPr kumimoji="1" lang="ja-JP" altLang="en-US" sz="2400"/>
                  <a:t>もなります</a:t>
                </a:r>
                <a:endParaRPr kumimoji="1" lang="en-US" altLang="ja-JP" sz="2400" dirty="0"/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6FFC71DD-32F0-4E4A-A793-C61E87D32A76}"/>
                  </a:ext>
                </a:extLst>
              </p:cNvPr>
              <p:cNvSpPr txBox="1"/>
              <p:nvPr/>
            </p:nvSpPr>
            <p:spPr>
              <a:xfrm>
                <a:off x="2589649" y="2681781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/>
                  <a:t>虫</a:t>
                </a:r>
                <a:r>
                  <a:rPr kumimoji="1" lang="en-US" altLang="ja-JP" sz="2400" dirty="0"/>
                  <a:t>/</a:t>
                </a:r>
                <a:r>
                  <a:rPr kumimoji="1" lang="ja-JP" altLang="en-US" sz="2400" dirty="0"/>
                  <a:t>鼠</a:t>
                </a:r>
                <a:r>
                  <a:rPr kumimoji="1" lang="en-US" altLang="ja-JP" sz="2400" dirty="0"/>
                  <a:t>/</a:t>
                </a:r>
                <a:r>
                  <a:rPr kumimoji="1" lang="ja-JP" altLang="en-US" sz="2400" dirty="0"/>
                  <a:t>微生物</a:t>
                </a:r>
                <a:r>
                  <a:rPr kumimoji="1" lang="ja-JP" altLang="en-US" sz="2400"/>
                  <a:t>から守ります</a:t>
                </a:r>
                <a:endParaRPr kumimoji="1" lang="ja-JP" altLang="en-US" sz="2400" dirty="0"/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E32D627-3527-4439-8050-9561656DD7E0}"/>
                </a:ext>
              </a:extLst>
            </p:cNvPr>
            <p:cNvSpPr txBox="1"/>
            <p:nvPr/>
          </p:nvSpPr>
          <p:spPr>
            <a:xfrm>
              <a:off x="403593" y="1953520"/>
              <a:ext cx="2031765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A: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原材料の管理</a:t>
              </a:r>
              <a:endParaRPr kumimoji="1" lang="en-US" altLang="ja-JP" sz="2800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5EA0089-2B40-4E85-8C50-D0E78B08C4EF}"/>
                </a:ext>
              </a:extLst>
            </p:cNvPr>
            <p:cNvSpPr txBox="1"/>
            <p:nvPr/>
          </p:nvSpPr>
          <p:spPr>
            <a:xfrm>
              <a:off x="406796" y="2191493"/>
              <a:ext cx="1857808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B: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掃除 </a:t>
              </a:r>
              <a:r>
                <a:rPr kumimoji="1" lang="en-US" altLang="ja-JP" sz="2800" dirty="0"/>
                <a:t>/ </a:t>
              </a:r>
              <a:r>
                <a:rPr kumimoji="1" lang="ja-JP" altLang="en-US" sz="2800" dirty="0"/>
                <a:t>道具</a:t>
              </a:r>
              <a:r>
                <a:rPr kumimoji="1" lang="ja-JP" altLang="en-US" sz="2800"/>
                <a:t>管理　　</a:t>
              </a:r>
              <a:endParaRPr kumimoji="1" lang="en-US" altLang="ja-JP" sz="28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D31D133-2532-46B6-96F9-BC2E9033D540}"/>
                </a:ext>
              </a:extLst>
            </p:cNvPr>
            <p:cNvSpPr txBox="1"/>
            <p:nvPr/>
          </p:nvSpPr>
          <p:spPr>
            <a:xfrm>
              <a:off x="406798" y="2429470"/>
              <a:ext cx="2031765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C: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動線 </a:t>
              </a:r>
              <a:r>
                <a:rPr kumimoji="1" lang="en-US" altLang="ja-JP" sz="2800" dirty="0"/>
                <a:t>/ </a:t>
              </a:r>
              <a:r>
                <a:rPr kumimoji="1" lang="ja-JP" altLang="en-US" sz="2800" dirty="0"/>
                <a:t>交差</a:t>
              </a:r>
              <a:r>
                <a:rPr kumimoji="1" lang="ja-JP" altLang="en-US" sz="2800"/>
                <a:t>汚染　　</a:t>
              </a:r>
              <a:endParaRPr kumimoji="1" lang="en-US" altLang="ja-JP" sz="2800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647EAAF-7C53-43F2-AE5E-1C8F07EF82AB}"/>
                </a:ext>
              </a:extLst>
            </p:cNvPr>
            <p:cNvSpPr txBox="1"/>
            <p:nvPr/>
          </p:nvSpPr>
          <p:spPr>
            <a:xfrm>
              <a:off x="406798" y="2667447"/>
              <a:ext cx="2031765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D: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器具類の管理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375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9">
            <a:extLst>
              <a:ext uri="{FF2B5EF4-FFF2-40B4-BE49-F238E27FC236}">
                <a16:creationId xmlns:a16="http://schemas.microsoft.com/office/drawing/2014/main" id="{F3C784D0-20CD-455B-81D9-3B1F952F6530}"/>
              </a:ext>
            </a:extLst>
          </p:cNvPr>
          <p:cNvSpPr txBox="1"/>
          <p:nvPr/>
        </p:nvSpPr>
        <p:spPr>
          <a:xfrm>
            <a:off x="1185041" y="1064736"/>
            <a:ext cx="7708954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清潔区域と汚染区域が交わらないようにしましょう</a:t>
            </a:r>
            <a:endParaRPr kumimoji="1"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1A4242F-06E6-447E-8F2D-8B48A63140B0}"/>
              </a:ext>
            </a:extLst>
          </p:cNvPr>
          <p:cNvSpPr/>
          <p:nvPr/>
        </p:nvSpPr>
        <p:spPr>
          <a:xfrm>
            <a:off x="0" y="346807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７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「清潔区域」意識していますか？</a:t>
            </a:r>
            <a:endParaRPr kumimoji="1" lang="ja-JP" altLang="en-US" sz="4000" b="1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01E249A-BF19-48DB-A0DF-8582CD764366}"/>
              </a:ext>
            </a:extLst>
          </p:cNvPr>
          <p:cNvGrpSpPr/>
          <p:nvPr/>
        </p:nvGrpSpPr>
        <p:grpSpPr>
          <a:xfrm>
            <a:off x="920758" y="1622194"/>
            <a:ext cx="8691555" cy="5388679"/>
            <a:chOff x="926984" y="1180405"/>
            <a:chExt cx="8691555" cy="5388679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9DE691D-4AE6-4E86-B45E-D0A6738330CC}"/>
                </a:ext>
              </a:extLst>
            </p:cNvPr>
            <p:cNvSpPr txBox="1"/>
            <p:nvPr/>
          </p:nvSpPr>
          <p:spPr>
            <a:xfrm>
              <a:off x="3391783" y="1180405"/>
              <a:ext cx="61385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材料の搬入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材料の洗浄</a:t>
              </a:r>
              <a:endParaRPr kumimoji="1" lang="en-US" altLang="ja-JP" sz="2800" dirty="0"/>
            </a:p>
            <a:p>
              <a:r>
                <a:rPr kumimoji="1" lang="ja-JP" altLang="en-US" sz="2800" dirty="0"/>
                <a:t>更衣室　トイレ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外部と接する場所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2B43C3A-99D1-44B7-9C4D-C939735B89C8}"/>
                </a:ext>
              </a:extLst>
            </p:cNvPr>
            <p:cNvSpPr txBox="1"/>
            <p:nvPr/>
          </p:nvSpPr>
          <p:spPr>
            <a:xfrm>
              <a:off x="3391783" y="2363302"/>
              <a:ext cx="6056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冷蔵庫・冷凍庫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調理の下準備</a:t>
              </a:r>
              <a:endParaRPr kumimoji="1" lang="en-US" altLang="ja-JP" sz="2800" dirty="0"/>
            </a:p>
            <a:p>
              <a:r>
                <a:rPr kumimoji="1" lang="ja-JP" altLang="en-US" sz="2800" dirty="0"/>
                <a:t>ドリンクコーナー</a:t>
              </a:r>
            </a:p>
          </p:txBody>
        </p:sp>
        <p:sp>
          <p:nvSpPr>
            <p:cNvPr id="20" name="テキスト ボックス 5">
              <a:extLst>
                <a:ext uri="{FF2B5EF4-FFF2-40B4-BE49-F238E27FC236}">
                  <a16:creationId xmlns:a16="http://schemas.microsoft.com/office/drawing/2014/main" id="{DA65617C-1A31-4A85-A2A5-90CF6764B08F}"/>
                </a:ext>
              </a:extLst>
            </p:cNvPr>
            <p:cNvSpPr txBox="1"/>
            <p:nvPr/>
          </p:nvSpPr>
          <p:spPr>
            <a:xfrm>
              <a:off x="3391783" y="3606964"/>
              <a:ext cx="6226756" cy="95410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800" dirty="0"/>
                <a:t>生で提供する調理</a:t>
              </a:r>
              <a:r>
                <a:rPr kumimoji="1" lang="en-US" altLang="ja-JP" sz="2800" dirty="0"/>
                <a:t>  /  </a:t>
              </a:r>
              <a:r>
                <a:rPr kumimoji="1" lang="ja-JP" altLang="en-US" sz="2800" dirty="0"/>
                <a:t>加熱する調理</a:t>
              </a:r>
              <a:endParaRPr kumimoji="1" lang="en-US" altLang="ja-JP" sz="2800" dirty="0"/>
            </a:p>
            <a:p>
              <a:r>
                <a:rPr kumimoji="1" lang="ja-JP" altLang="en-US" sz="2800" dirty="0"/>
                <a:t>盛り付け  </a:t>
              </a:r>
              <a:r>
                <a:rPr kumimoji="1" lang="en-US" altLang="ja-JP" sz="2800" dirty="0"/>
                <a:t>/  </a:t>
              </a:r>
              <a:r>
                <a:rPr kumimoji="1" lang="ja-JP" altLang="en-US" sz="2800" dirty="0"/>
                <a:t>包装</a:t>
              </a:r>
            </a:p>
          </p:txBody>
        </p:sp>
        <p:sp>
          <p:nvSpPr>
            <p:cNvPr id="21" name="テキスト ボックス 6">
              <a:extLst>
                <a:ext uri="{FF2B5EF4-FFF2-40B4-BE49-F238E27FC236}">
                  <a16:creationId xmlns:a16="http://schemas.microsoft.com/office/drawing/2014/main" id="{2AF2CAE4-1E2C-4596-AF10-5178FEF9879C}"/>
                </a:ext>
              </a:extLst>
            </p:cNvPr>
            <p:cNvSpPr txBox="1"/>
            <p:nvPr/>
          </p:nvSpPr>
          <p:spPr>
            <a:xfrm>
              <a:off x="3391783" y="5993755"/>
              <a:ext cx="4363595" cy="52322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800" dirty="0"/>
                <a:t>洗い場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ゴミ出し</a:t>
              </a:r>
              <a:r>
                <a:rPr kumimoji="1" lang="en-US" altLang="ja-JP" sz="2800" dirty="0"/>
                <a:t> / </a:t>
              </a:r>
              <a:r>
                <a:rPr kumimoji="1" lang="ja-JP" altLang="en-US" sz="2800" dirty="0"/>
                <a:t>出荷</a:t>
              </a:r>
            </a:p>
          </p:txBody>
        </p:sp>
        <p:sp>
          <p:nvSpPr>
            <p:cNvPr id="23" name="テキスト ボックス 5">
              <a:extLst>
                <a:ext uri="{FF2B5EF4-FFF2-40B4-BE49-F238E27FC236}">
                  <a16:creationId xmlns:a16="http://schemas.microsoft.com/office/drawing/2014/main" id="{35D34A30-DD67-4EBA-966F-78817E249DD2}"/>
                </a:ext>
              </a:extLst>
            </p:cNvPr>
            <p:cNvSpPr txBox="1"/>
            <p:nvPr/>
          </p:nvSpPr>
          <p:spPr>
            <a:xfrm>
              <a:off x="3391783" y="4978777"/>
              <a:ext cx="4658426" cy="52322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800" dirty="0"/>
                <a:t>配膳  </a:t>
              </a:r>
              <a:r>
                <a:rPr kumimoji="1" lang="en-US" altLang="ja-JP" sz="2800" dirty="0"/>
                <a:t>/  </a:t>
              </a:r>
              <a:r>
                <a:rPr kumimoji="1" lang="ja-JP" altLang="en-US" sz="2800" dirty="0"/>
                <a:t>販売商品の袋詰め</a:t>
              </a:r>
              <a:endParaRPr kumimoji="1" lang="en-US" altLang="ja-JP" sz="2800" dirty="0"/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B5C3DF10-5726-4951-9DB7-07C7216A495A}"/>
                </a:ext>
              </a:extLst>
            </p:cNvPr>
            <p:cNvGrpSpPr/>
            <p:nvPr/>
          </p:nvGrpSpPr>
          <p:grpSpPr>
            <a:xfrm>
              <a:off x="926984" y="1201515"/>
              <a:ext cx="2127004" cy="5367569"/>
              <a:chOff x="926984" y="1201515"/>
              <a:chExt cx="2127004" cy="5367569"/>
            </a:xfrm>
          </p:grpSpPr>
          <p:sp>
            <p:nvSpPr>
              <p:cNvPr id="26" name="右矢印 51">
                <a:extLst>
                  <a:ext uri="{FF2B5EF4-FFF2-40B4-BE49-F238E27FC236}">
                    <a16:creationId xmlns:a16="http://schemas.microsoft.com/office/drawing/2014/main" id="{A42DCA0A-D317-41D3-B589-C0EA951E207C}"/>
                  </a:ext>
                </a:extLst>
              </p:cNvPr>
              <p:cNvSpPr/>
              <p:nvPr/>
            </p:nvSpPr>
            <p:spPr>
              <a:xfrm rot="5400000" flipV="1">
                <a:off x="810321" y="4789979"/>
                <a:ext cx="2357243" cy="377597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右矢印 13">
                <a:extLst>
                  <a:ext uri="{FF2B5EF4-FFF2-40B4-BE49-F238E27FC236}">
                    <a16:creationId xmlns:a16="http://schemas.microsoft.com/office/drawing/2014/main" id="{F626F632-186F-4F11-BF83-D19CC153DF56}"/>
                  </a:ext>
                </a:extLst>
              </p:cNvPr>
              <p:cNvSpPr/>
              <p:nvPr/>
            </p:nvSpPr>
            <p:spPr>
              <a:xfrm rot="5400000" flipV="1">
                <a:off x="833434" y="2317513"/>
                <a:ext cx="2311013" cy="377598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角丸四角形 36">
                <a:extLst>
                  <a:ext uri="{FF2B5EF4-FFF2-40B4-BE49-F238E27FC236}">
                    <a16:creationId xmlns:a16="http://schemas.microsoft.com/office/drawing/2014/main" id="{68BCE9F1-71E2-4B9E-863A-9FB3CD7E85E9}"/>
                  </a:ext>
                </a:extLst>
              </p:cNvPr>
              <p:cNvSpPr/>
              <p:nvPr/>
            </p:nvSpPr>
            <p:spPr>
              <a:xfrm>
                <a:off x="962944" y="5931186"/>
                <a:ext cx="2052000" cy="637898"/>
              </a:xfrm>
              <a:prstGeom prst="roundRect">
                <a:avLst/>
              </a:prstGeom>
              <a:solidFill>
                <a:srgbClr val="ECB2B2"/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汚染区域</a:t>
                </a:r>
              </a:p>
            </p:txBody>
          </p:sp>
          <p:sp>
            <p:nvSpPr>
              <p:cNvPr id="29" name="角丸四角形 4">
                <a:extLst>
                  <a:ext uri="{FF2B5EF4-FFF2-40B4-BE49-F238E27FC236}">
                    <a16:creationId xmlns:a16="http://schemas.microsoft.com/office/drawing/2014/main" id="{6247796C-6D8B-46C9-9E33-893F1CDBC12A}"/>
                  </a:ext>
                </a:extLst>
              </p:cNvPr>
              <p:cNvSpPr/>
              <p:nvPr/>
            </p:nvSpPr>
            <p:spPr>
              <a:xfrm>
                <a:off x="1001988" y="1201515"/>
                <a:ext cx="2052000" cy="637898"/>
              </a:xfrm>
              <a:prstGeom prst="roundRect">
                <a:avLst/>
              </a:prstGeom>
              <a:solidFill>
                <a:srgbClr val="ECB2B2"/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汚染区域</a:t>
                </a:r>
              </a:p>
            </p:txBody>
          </p:sp>
          <p:sp>
            <p:nvSpPr>
              <p:cNvPr id="30" name="角丸四角形 35">
                <a:extLst>
                  <a:ext uri="{FF2B5EF4-FFF2-40B4-BE49-F238E27FC236}">
                    <a16:creationId xmlns:a16="http://schemas.microsoft.com/office/drawing/2014/main" id="{27CB5E1E-7CEA-420A-B3CE-617E7FD99374}"/>
                  </a:ext>
                </a:extLst>
              </p:cNvPr>
              <p:cNvSpPr/>
              <p:nvPr/>
            </p:nvSpPr>
            <p:spPr>
              <a:xfrm>
                <a:off x="962944" y="3566351"/>
                <a:ext cx="2052000" cy="637898"/>
              </a:xfrm>
              <a:prstGeom prst="roundRect">
                <a:avLst/>
              </a:prstGeom>
              <a:solidFill>
                <a:srgbClr val="C6F5FE"/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清潔区域</a:t>
                </a:r>
              </a:p>
            </p:txBody>
          </p:sp>
          <p:sp>
            <p:nvSpPr>
              <p:cNvPr id="31" name="角丸四角形 43">
                <a:extLst>
                  <a:ext uri="{FF2B5EF4-FFF2-40B4-BE49-F238E27FC236}">
                    <a16:creationId xmlns:a16="http://schemas.microsoft.com/office/drawing/2014/main" id="{89B821A8-A903-4DBA-9222-10F111EF9B5C}"/>
                  </a:ext>
                </a:extLst>
              </p:cNvPr>
              <p:cNvSpPr/>
              <p:nvPr/>
            </p:nvSpPr>
            <p:spPr>
              <a:xfrm>
                <a:off x="962943" y="2383933"/>
                <a:ext cx="2052000" cy="63789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準清潔区域</a:t>
                </a:r>
              </a:p>
            </p:txBody>
          </p:sp>
          <p:sp>
            <p:nvSpPr>
              <p:cNvPr id="32" name="角丸四角形 43">
                <a:extLst>
                  <a:ext uri="{FF2B5EF4-FFF2-40B4-BE49-F238E27FC236}">
                    <a16:creationId xmlns:a16="http://schemas.microsoft.com/office/drawing/2014/main" id="{F1E64A87-0E9C-4CFF-BA06-B5A5656128DA}"/>
                  </a:ext>
                </a:extLst>
              </p:cNvPr>
              <p:cNvSpPr/>
              <p:nvPr/>
            </p:nvSpPr>
            <p:spPr>
              <a:xfrm>
                <a:off x="926984" y="4796294"/>
                <a:ext cx="2052000" cy="63789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準清潔区域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07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FA0A5A-52CE-4011-A59D-CF23582FF0AD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0C04802-EFC8-477D-A23B-FF8D5749FDC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4663" y="2210884"/>
            <a:ext cx="9137650" cy="409830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E6F9AB-EFCF-40DE-967D-5109AA65F1AE}"/>
              </a:ext>
            </a:extLst>
          </p:cNvPr>
          <p:cNvSpPr txBox="1"/>
          <p:nvPr/>
        </p:nvSpPr>
        <p:spPr>
          <a:xfrm>
            <a:off x="624677" y="1052014"/>
            <a:ext cx="7286423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・段ボール、トロ箱を調理台に置かない</a:t>
            </a:r>
            <a:endParaRPr kumimoji="1" lang="en-US" altLang="ja-JP" sz="2800" dirty="0"/>
          </a:p>
          <a:p>
            <a:pPr defTabSz="457186"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・交差汚染</a:t>
            </a:r>
            <a:r>
              <a:rPr kumimoji="1" lang="en-US" altLang="ja-JP" sz="2800" dirty="0">
                <a:solidFill>
                  <a:prstClr val="black"/>
                </a:solidFill>
                <a:latin typeface="+mn-ea"/>
              </a:rPr>
              <a:t>(※)</a:t>
            </a:r>
            <a:r>
              <a:rPr kumimoji="1" lang="ja-JP" altLang="en-US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をしない</a:t>
            </a:r>
            <a:endParaRPr kumimoji="1" lang="en-US" altLang="ja-JP" sz="28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endParaRPr kumimoji="1" lang="en-US" altLang="ja-JP" sz="160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FC4B45-A043-4E7A-9248-4AB6AE5AB3D9}"/>
              </a:ext>
            </a:extLst>
          </p:cNvPr>
          <p:cNvSpPr txBox="1"/>
          <p:nvPr/>
        </p:nvSpPr>
        <p:spPr>
          <a:xfrm>
            <a:off x="2497476" y="6455339"/>
            <a:ext cx="506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受入場所を確保しましょう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7472D5-C8FA-4AAD-B851-709D93DB7DCE}"/>
              </a:ext>
            </a:extLst>
          </p:cNvPr>
          <p:cNvSpPr txBox="1"/>
          <p:nvPr/>
        </p:nvSpPr>
        <p:spPr>
          <a:xfrm>
            <a:off x="5179484" y="1626109"/>
            <a:ext cx="4899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n-ea"/>
              </a:rPr>
              <a:t>※</a:t>
            </a:r>
            <a:r>
              <a:rPr kumimoji="1" lang="ja-JP" altLang="en-US" sz="1600" dirty="0">
                <a:latin typeface="+mn-ea"/>
              </a:rPr>
              <a:t>交差汚染：汚染している可能性のあるものが</a:t>
            </a:r>
            <a:br>
              <a:rPr kumimoji="1" lang="en-US" altLang="ja-JP" sz="1600" dirty="0">
                <a:latin typeface="+mn-ea"/>
              </a:rPr>
            </a:br>
            <a:r>
              <a:rPr kumimoji="1" lang="ja-JP" altLang="en-US" sz="1600" dirty="0">
                <a:latin typeface="+mn-ea"/>
              </a:rPr>
              <a:t>　清潔ゾーンと交差すること</a:t>
            </a:r>
          </a:p>
        </p:txBody>
      </p:sp>
    </p:spTree>
    <p:extLst>
      <p:ext uri="{BB962C8B-B14F-4D97-AF65-F5344CB8AC3E}">
        <p14:creationId xmlns:p14="http://schemas.microsoft.com/office/powerpoint/2010/main" val="1051999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0D88A3-563A-4340-B5B9-F8946EA33282}"/>
              </a:ext>
            </a:extLst>
          </p:cNvPr>
          <p:cNvSpPr txBox="1"/>
          <p:nvPr/>
        </p:nvSpPr>
        <p:spPr>
          <a:xfrm>
            <a:off x="297931" y="1077303"/>
            <a:ext cx="947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/>
              <a:t>食材の保管は段ボールから出しましょう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7818A0-CA87-4DE9-842E-593B4D0CC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61"/>
          <a:stretch/>
        </p:blipFill>
        <p:spPr>
          <a:xfrm>
            <a:off x="504625" y="2459204"/>
            <a:ext cx="3855427" cy="45618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FFEB77-EF2C-4B3E-B26C-996BFC8D64CF}"/>
              </a:ext>
            </a:extLst>
          </p:cNvPr>
          <p:cNvSpPr txBox="1"/>
          <p:nvPr/>
        </p:nvSpPr>
        <p:spPr>
          <a:xfrm>
            <a:off x="4141039" y="2261772"/>
            <a:ext cx="6359149" cy="4616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・調味料の開封日・使用期限を記入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・種類ごとに保存場所を分ける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・運搬されてきた箱を使わない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・食材は保管容器に移す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・先入れ先出し管理</a:t>
            </a:r>
            <a:endParaRPr kumimoji="1" lang="en-US" altLang="ja-JP" sz="2800" dirty="0"/>
          </a:p>
          <a:p>
            <a:r>
              <a:rPr kumimoji="1" lang="ja-JP" altLang="en-US" sz="2800" dirty="0"/>
              <a:t>　</a:t>
            </a:r>
            <a:r>
              <a:rPr kumimoji="1" lang="en-US" altLang="ja-JP" sz="2800" dirty="0"/>
              <a:t>(</a:t>
            </a:r>
            <a:r>
              <a:rPr kumimoji="1" lang="ja-JP" altLang="en-US" sz="2800" dirty="0"/>
              <a:t>賞味期限の早いものから使う</a:t>
            </a:r>
            <a:r>
              <a:rPr kumimoji="1" lang="en-US" altLang="ja-JP" sz="2800" dirty="0"/>
              <a:t>)</a:t>
            </a:r>
          </a:p>
          <a:p>
            <a:endParaRPr kumimoji="1" lang="ja-JP" altLang="en-US" sz="140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19B7808-EBF9-4428-BAF9-91CD509C1D25}"/>
              </a:ext>
            </a:extLst>
          </p:cNvPr>
          <p:cNvSpPr txBox="1"/>
          <p:nvPr/>
        </p:nvSpPr>
        <p:spPr>
          <a:xfrm>
            <a:off x="499734" y="2971353"/>
            <a:ext cx="3860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画像提供：エレクター株式会社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57A1099-9B66-4804-A0CF-CDC935651F4D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61225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4A13D8B-F66A-4D5E-9E7F-F650B26B911D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77E578-7E1F-44BA-BA6B-270F07A4D7A8}"/>
              </a:ext>
            </a:extLst>
          </p:cNvPr>
          <p:cNvSpPr txBox="1"/>
          <p:nvPr/>
        </p:nvSpPr>
        <p:spPr>
          <a:xfrm>
            <a:off x="474663" y="1216036"/>
            <a:ext cx="8199587" cy="261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kumimoji="1" lang="ja-JP" altLang="en-US" sz="28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冷蔵庫の保存場所を決めましょう</a:t>
            </a:r>
            <a:endParaRPr kumimoji="1" lang="en-US" altLang="ja-JP" sz="28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　</a:t>
            </a:r>
            <a:endParaRPr kumimoji="1" lang="en-US" altLang="ja-JP" sz="2400" dirty="0">
              <a:solidFill>
                <a:prstClr val="black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・冷蔵庫の中に</a:t>
            </a:r>
            <a:r>
              <a:rPr kumimoji="1" lang="ja-JP" altLang="en-US" sz="2400" dirty="0">
                <a:solidFill>
                  <a:srgbClr val="FF0000"/>
                </a:solidFill>
                <a:latin typeface="+mn-ea"/>
              </a:rPr>
              <a:t>段ボールをそのまま入れない</a:t>
            </a:r>
            <a:endParaRPr kumimoji="1" lang="en-US" altLang="ja-JP" sz="2400" dirty="0">
              <a:solidFill>
                <a:srgbClr val="FF0000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・</a:t>
            </a:r>
            <a:r>
              <a:rPr kumimoji="1" lang="ja-JP" altLang="en-US" sz="2400" dirty="0">
                <a:solidFill>
                  <a:srgbClr val="FF0000"/>
                </a:solidFill>
                <a:latin typeface="+mn-ea"/>
              </a:rPr>
              <a:t>生で提供するものは  冷蔵庫の上段</a:t>
            </a: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管理にする</a:t>
            </a:r>
            <a:endParaRPr kumimoji="1" lang="en-US" altLang="ja-JP" sz="2400" dirty="0">
              <a:solidFill>
                <a:prstClr val="black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　</a:t>
            </a:r>
            <a:r>
              <a:rPr kumimoji="1" lang="ja-JP" altLang="en-US" sz="2800" dirty="0">
                <a:solidFill>
                  <a:prstClr val="black"/>
                </a:solidFill>
                <a:latin typeface="+mn-ea"/>
              </a:rPr>
              <a:t>　</a:t>
            </a:r>
            <a:r>
              <a:rPr kumimoji="1" lang="ja-JP" altLang="en-US" sz="2000" dirty="0">
                <a:solidFill>
                  <a:prstClr val="black"/>
                </a:solidFill>
                <a:latin typeface="+mn-ea"/>
              </a:rPr>
              <a:t>例）サラダ、果物など「火」を通さないモノ</a:t>
            </a:r>
            <a:endParaRPr kumimoji="1" lang="en-US" altLang="ja-JP" sz="2000" dirty="0">
              <a:solidFill>
                <a:prstClr val="black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+mn-ea"/>
              </a:rPr>
              <a:t>　　　　  刺身、豆腐、ポテトサラダなど調理済みのモノ</a:t>
            </a:r>
          </a:p>
          <a:p>
            <a:pPr defTabSz="457186">
              <a:defRPr/>
            </a:pPr>
            <a:endParaRPr kumimoji="1" lang="en-US" altLang="ja-JP" sz="160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89022A-6BDE-4274-989E-97D461607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66" y="4343772"/>
            <a:ext cx="2942521" cy="24931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9815B2-2FA7-4255-B2D5-AB3D993E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803" y="4281573"/>
            <a:ext cx="4655510" cy="283508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357F85-6BDC-4F10-AF1D-7F768F23322E}"/>
              </a:ext>
            </a:extLst>
          </p:cNvPr>
          <p:cNvSpPr txBox="1"/>
          <p:nvPr/>
        </p:nvSpPr>
        <p:spPr>
          <a:xfrm>
            <a:off x="1606397" y="387662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</a:rPr>
              <a:t>　</a:t>
            </a:r>
            <a:r>
              <a:rPr kumimoji="1" lang="ja-JP" altLang="en-US" sz="2400" dirty="0">
                <a:solidFill>
                  <a:srgbClr val="FF0000"/>
                </a:solidFill>
              </a:rPr>
              <a:t>交差汚染しない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E2C045-40FC-40D6-B44F-1117DB411F21}"/>
              </a:ext>
            </a:extLst>
          </p:cNvPr>
          <p:cNvSpPr txBox="1"/>
          <p:nvPr/>
        </p:nvSpPr>
        <p:spPr>
          <a:xfrm>
            <a:off x="6115007" y="387662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温度管理をする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4BCE5CB-999B-47A4-BD70-8F52368E8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9" t="34383" r="6117" b="22260"/>
          <a:stretch/>
        </p:blipFill>
        <p:spPr>
          <a:xfrm>
            <a:off x="7388926" y="1049599"/>
            <a:ext cx="2570648" cy="186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81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130728A-AF27-412D-AA34-343EFBBA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4738" cy="14605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</a:rPr>
              <a:t>講座内で指導できない事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FE7285-6680-41BF-B88B-408B2C328F37}"/>
              </a:ext>
            </a:extLst>
          </p:cNvPr>
          <p:cNvSpPr txBox="1"/>
          <p:nvPr/>
        </p:nvSpPr>
        <p:spPr>
          <a:xfrm>
            <a:off x="731544" y="2548848"/>
            <a:ext cx="8575309" cy="375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976" dirty="0"/>
              <a:t>・調理方法の重要管理ポイントについて、本講</a:t>
            </a:r>
            <a:endParaRPr kumimoji="1" lang="en-US" altLang="ja-JP" sz="2976" dirty="0"/>
          </a:p>
          <a:p>
            <a:r>
              <a:rPr kumimoji="1" lang="ja-JP" altLang="en-US" sz="2976" dirty="0"/>
              <a:t>　座では、その内容についてご紹介をいたします。</a:t>
            </a:r>
            <a:endParaRPr kumimoji="1" lang="en-US" altLang="ja-JP" sz="2976" dirty="0"/>
          </a:p>
          <a:p>
            <a:endParaRPr kumimoji="1" lang="en-US" altLang="ja-JP" sz="2976" dirty="0"/>
          </a:p>
          <a:p>
            <a:r>
              <a:rPr kumimoji="1" lang="ja-JP" altLang="en-US" sz="2976" dirty="0"/>
              <a:t>・手引書</a:t>
            </a:r>
            <a:r>
              <a:rPr kumimoji="1" lang="en-US" altLang="ja-JP" sz="2976" dirty="0"/>
              <a:t>6</a:t>
            </a:r>
            <a:r>
              <a:rPr kumimoji="1" lang="ja-JP" altLang="en-US" sz="2976" dirty="0"/>
              <a:t>ページ、配布資料の重要管理ポイント</a:t>
            </a:r>
            <a:endParaRPr kumimoji="1" lang="en-US" altLang="ja-JP" sz="2976" dirty="0"/>
          </a:p>
          <a:p>
            <a:r>
              <a:rPr kumimoji="1" lang="ja-JP" altLang="en-US" sz="2976" dirty="0"/>
              <a:t>　の記入方法については、各保健所で指導が行</a:t>
            </a:r>
            <a:endParaRPr kumimoji="1" lang="en-US" altLang="ja-JP" sz="2976" dirty="0"/>
          </a:p>
          <a:p>
            <a:r>
              <a:rPr kumimoji="1" lang="ja-JP" altLang="en-US" sz="2976" dirty="0"/>
              <a:t>　われておりますので、本講座内ではお答えでき</a:t>
            </a:r>
            <a:endParaRPr kumimoji="1" lang="en-US" altLang="ja-JP" sz="2976" dirty="0"/>
          </a:p>
          <a:p>
            <a:r>
              <a:rPr kumimoji="1" lang="ja-JP" altLang="en-US" sz="2976" dirty="0"/>
              <a:t>　ません。管轄の保健所にお問い合わせください。</a:t>
            </a:r>
            <a:endParaRPr kumimoji="1" lang="en-US" altLang="ja-JP" sz="2976" dirty="0"/>
          </a:p>
          <a:p>
            <a:endParaRPr kumimoji="1" lang="ja-JP" altLang="en-US" sz="2976" dirty="0"/>
          </a:p>
        </p:txBody>
      </p:sp>
    </p:spTree>
    <p:extLst>
      <p:ext uri="{BB962C8B-B14F-4D97-AF65-F5344CB8AC3E}">
        <p14:creationId xmlns:p14="http://schemas.microsoft.com/office/powerpoint/2010/main" val="2476520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EEB8F9-5F70-4610-B50C-D86F3966C2B5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79A281-695A-4141-83C5-726CCD2C6DC5}"/>
              </a:ext>
            </a:extLst>
          </p:cNvPr>
          <p:cNvSpPr txBox="1"/>
          <p:nvPr/>
        </p:nvSpPr>
        <p:spPr>
          <a:xfrm>
            <a:off x="515621" y="5817626"/>
            <a:ext cx="90353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+mn-ea"/>
              </a:rPr>
              <a:t>・</a:t>
            </a:r>
            <a:r>
              <a:rPr kumimoji="1" lang="ja-JP" altLang="en-US" sz="2400" dirty="0">
                <a:latin typeface="+mn-ea"/>
              </a:rPr>
              <a:t>調味料など 食材は床面</a:t>
            </a:r>
            <a:r>
              <a:rPr kumimoji="1" lang="en-US" altLang="ja-JP" sz="2400" dirty="0">
                <a:latin typeface="+mn-ea"/>
              </a:rPr>
              <a:t>60㎝</a:t>
            </a:r>
            <a:r>
              <a:rPr kumimoji="1" lang="ja-JP" altLang="en-US" sz="2400" dirty="0">
                <a:latin typeface="+mn-ea"/>
              </a:rPr>
              <a:t>以上の高さに置きましょう</a:t>
            </a:r>
            <a:endParaRPr kumimoji="1" lang="en-US" altLang="ja-JP" sz="2400" dirty="0">
              <a:latin typeface="+mn-ea"/>
            </a:endParaRPr>
          </a:p>
          <a:p>
            <a:r>
              <a:rPr kumimoji="1" lang="ja-JP" altLang="en-US" sz="2400" dirty="0">
                <a:latin typeface="+mn-ea"/>
              </a:rPr>
              <a:t>　どうしても無理な場合は</a:t>
            </a:r>
            <a:r>
              <a:rPr kumimoji="1" lang="en-US" altLang="ja-JP" sz="2400" dirty="0">
                <a:latin typeface="+mn-ea"/>
              </a:rPr>
              <a:t>30㎝</a:t>
            </a:r>
            <a:r>
              <a:rPr kumimoji="1" lang="ja-JP" altLang="en-US" sz="2400" dirty="0">
                <a:latin typeface="+mn-ea"/>
              </a:rPr>
              <a:t>以上の高さに置きます</a:t>
            </a:r>
            <a:endParaRPr kumimoji="1" lang="en-US" altLang="ja-JP" sz="2400" dirty="0">
              <a:latin typeface="+mn-ea"/>
            </a:endParaRPr>
          </a:p>
          <a:p>
            <a:r>
              <a:rPr kumimoji="1" lang="ja-JP" altLang="en-US" sz="2400" dirty="0">
                <a:latin typeface="+mn-ea"/>
              </a:rPr>
              <a:t>　紙製包材の食材（調味料等）は</a:t>
            </a:r>
            <a:r>
              <a:rPr kumimoji="1" lang="en-US" altLang="ja-JP" sz="2400" dirty="0">
                <a:latin typeface="+mn-ea"/>
              </a:rPr>
              <a:t>60</a:t>
            </a:r>
            <a:r>
              <a:rPr kumimoji="1" lang="ja-JP" altLang="en-US" sz="2400" dirty="0">
                <a:latin typeface="+mn-ea"/>
              </a:rPr>
              <a:t>㎝以上の高さに保管します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F05216C-D848-4925-96D7-C7D0B52A3D96}"/>
              </a:ext>
            </a:extLst>
          </p:cNvPr>
          <p:cNvGrpSpPr/>
          <p:nvPr/>
        </p:nvGrpSpPr>
        <p:grpSpPr>
          <a:xfrm>
            <a:off x="1097282" y="2244740"/>
            <a:ext cx="3588607" cy="3178349"/>
            <a:chOff x="2910096" y="5609335"/>
            <a:chExt cx="1924026" cy="1665756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C058A521-0044-423C-8B25-805A059D62B5}"/>
                </a:ext>
              </a:extLst>
            </p:cNvPr>
            <p:cNvGrpSpPr/>
            <p:nvPr/>
          </p:nvGrpSpPr>
          <p:grpSpPr>
            <a:xfrm>
              <a:off x="2910096" y="5609335"/>
              <a:ext cx="1924026" cy="1642489"/>
              <a:chOff x="482885" y="2042623"/>
              <a:chExt cx="2342508" cy="2707411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124162B7-074C-43AA-BB66-BB1A1F648F0F}"/>
                  </a:ext>
                </a:extLst>
              </p:cNvPr>
              <p:cNvGrpSpPr/>
              <p:nvPr/>
            </p:nvGrpSpPr>
            <p:grpSpPr>
              <a:xfrm>
                <a:off x="482885" y="3133612"/>
                <a:ext cx="2342508" cy="1616422"/>
                <a:chOff x="482885" y="3133618"/>
                <a:chExt cx="2342508" cy="965478"/>
              </a:xfrm>
            </p:grpSpPr>
            <p:sp>
              <p:nvSpPr>
                <p:cNvPr id="13" name="正方形/長方形 12">
                  <a:extLst>
                    <a:ext uri="{FF2B5EF4-FFF2-40B4-BE49-F238E27FC236}">
                      <a16:creationId xmlns:a16="http://schemas.microsoft.com/office/drawing/2014/main" id="{1EF97D7E-2C92-4E13-8F51-5490FD4AEFA7}"/>
                    </a:ext>
                  </a:extLst>
                </p:cNvPr>
                <p:cNvSpPr/>
                <p:nvPr/>
              </p:nvSpPr>
              <p:spPr>
                <a:xfrm>
                  <a:off x="482885" y="3172422"/>
                  <a:ext cx="95156" cy="92667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799"/>
                </a:p>
              </p:txBody>
            </p:sp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91098966-DC55-469D-8D49-6C1C77163905}"/>
                    </a:ext>
                  </a:extLst>
                </p:cNvPr>
                <p:cNvSpPr/>
                <p:nvPr/>
              </p:nvSpPr>
              <p:spPr>
                <a:xfrm>
                  <a:off x="2712353" y="3145388"/>
                  <a:ext cx="113040" cy="9537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799"/>
                </a:p>
              </p:txBody>
            </p: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234E3F8-C86F-42EC-9D67-1044FF0E5F37}"/>
                    </a:ext>
                  </a:extLst>
                </p:cNvPr>
                <p:cNvSpPr/>
                <p:nvPr/>
              </p:nvSpPr>
              <p:spPr>
                <a:xfrm>
                  <a:off x="482885" y="3133618"/>
                  <a:ext cx="2342508" cy="8219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799"/>
                </a:p>
              </p:txBody>
            </p:sp>
          </p:grpSp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37DBA4A7-C0BD-49A3-A5CF-1EFEC3F7B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0" t="6902" r="4589" b="8243"/>
              <a:stretch/>
            </p:blipFill>
            <p:spPr>
              <a:xfrm>
                <a:off x="771863" y="2133371"/>
                <a:ext cx="982141" cy="992470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0EB749AC-0B38-4928-A10E-A523B0101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813" b="92500" l="7187" r="95469">
                            <a14:foregroundMark x1="11406" y1="19219" x2="18125" y2="15937"/>
                            <a14:foregroundMark x1="17500" y1="15937" x2="17813" y2="8750"/>
                            <a14:foregroundMark x1="18750" y1="7813" x2="27187" y2="7969"/>
                            <a14:foregroundMark x1="27500" y1="8594" x2="27813" y2="16094"/>
                            <a14:foregroundMark x1="27813" y1="15937" x2="36719" y2="23438"/>
                            <a14:foregroundMark x1="36719" y1="23438" x2="43906" y2="17656"/>
                            <a14:foregroundMark x1="44531" y1="17500" x2="45000" y2="12344"/>
                            <a14:foregroundMark x1="45000" y1="12344" x2="45469" y2="8750"/>
                            <a14:foregroundMark x1="45469" y1="8594" x2="53750" y2="7969"/>
                            <a14:foregroundMark x1="55156" y1="8438" x2="56719" y2="15313"/>
                            <a14:foregroundMark x1="55781" y1="16250" x2="63906" y2="23750"/>
                            <a14:foregroundMark x1="82656" y1="16250" x2="94375" y2="28594"/>
                            <a14:foregroundMark x1="92500" y1="29375" x2="94375" y2="46094"/>
                            <a14:foregroundMark x1="95469" y1="52344" x2="94688" y2="76563"/>
                            <a14:foregroundMark x1="94531" y1="77031" x2="94063" y2="86094"/>
                            <a14:foregroundMark x1="57031" y1="91875" x2="93594" y2="87969"/>
                            <a14:foregroundMark x1="35156" y1="89375" x2="51094" y2="92656"/>
                            <a14:foregroundMark x1="7656" y1="88281" x2="31563" y2="89688"/>
                            <a14:foregroundMark x1="8125" y1="55937" x2="8281" y2="79844"/>
                            <a14:foregroundMark x1="7656" y1="87969" x2="7187" y2="78438"/>
                            <a14:foregroundMark x1="28906" y1="44844" x2="31094" y2="25156"/>
                            <a14:foregroundMark x1="58438" y1="47656" x2="57500" y2="29219"/>
                            <a14:foregroundMark x1="89844" y1="47188" x2="84063" y2="317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513" y="2042623"/>
                <a:ext cx="1039430" cy="1179708"/>
              </a:xfrm>
              <a:prstGeom prst="rect">
                <a:avLst/>
              </a:prstGeom>
            </p:spPr>
          </p:pic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80FA33E-8CE8-46B2-B986-05099E293968}"/>
                </a:ext>
              </a:extLst>
            </p:cNvPr>
            <p:cNvSpPr txBox="1"/>
            <p:nvPr/>
          </p:nvSpPr>
          <p:spPr>
            <a:xfrm>
              <a:off x="3150525" y="6629942"/>
              <a:ext cx="1534298" cy="6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799" dirty="0">
                  <a:latin typeface="+mn-ea"/>
                </a:rPr>
                <a:t>   </a:t>
              </a:r>
              <a:r>
                <a:rPr kumimoji="1" lang="en-US" altLang="ja-JP" sz="2800" dirty="0">
                  <a:latin typeface="+mn-ea"/>
                </a:rPr>
                <a:t>60</a:t>
              </a:r>
              <a:r>
                <a:rPr kumimoji="1" lang="ja-JP" altLang="en-US" sz="2800" dirty="0">
                  <a:latin typeface="+mn-ea"/>
                </a:rPr>
                <a:t>㎝</a:t>
              </a:r>
              <a:endParaRPr kumimoji="1" lang="en-US" altLang="ja-JP" sz="2800" dirty="0">
                <a:latin typeface="+mn-ea"/>
              </a:endParaRPr>
            </a:p>
            <a:p>
              <a:r>
                <a:rPr kumimoji="1" lang="ja-JP" altLang="en-US" sz="2800" dirty="0">
                  <a:latin typeface="+mn-ea"/>
                </a:rPr>
                <a:t>（</a:t>
              </a:r>
              <a:r>
                <a:rPr kumimoji="1" lang="en-US" altLang="ja-JP" sz="2800" dirty="0">
                  <a:latin typeface="+mn-ea"/>
                </a:rPr>
                <a:t>30</a:t>
              </a:r>
              <a:r>
                <a:rPr kumimoji="1" lang="ja-JP" altLang="en-US" sz="2800" dirty="0">
                  <a:latin typeface="+mn-ea"/>
                </a:rPr>
                <a:t>㎝）以上</a:t>
              </a:r>
              <a:endParaRPr kumimoji="1" lang="en-US" altLang="ja-JP" sz="2800" dirty="0">
                <a:latin typeface="+mn-ea"/>
              </a:endParaRPr>
            </a:p>
            <a:p>
              <a:endParaRPr kumimoji="1" lang="ja-JP" altLang="en-US" sz="1799" dirty="0">
                <a:latin typeface="+mn-ea"/>
              </a:endParaRPr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0590ADAB-E584-432B-BBD9-0713BC273F7D}"/>
                </a:ext>
              </a:extLst>
            </p:cNvPr>
            <p:cNvCxnSpPr>
              <a:cxnSpLocks/>
            </p:cNvCxnSpPr>
            <p:nvPr/>
          </p:nvCxnSpPr>
          <p:spPr>
            <a:xfrm>
              <a:off x="3179593" y="6257270"/>
              <a:ext cx="0" cy="99455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3417AE-9ED5-4F5D-83B4-2E9AB51D67B2}"/>
              </a:ext>
            </a:extLst>
          </p:cNvPr>
          <p:cNvSpPr txBox="1"/>
          <p:nvPr/>
        </p:nvSpPr>
        <p:spPr>
          <a:xfrm>
            <a:off x="653189" y="1236561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食材の保管場所の高さに気を付けましょう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5DDADA3-02B7-42E1-917F-456A7C28FD9D}"/>
              </a:ext>
            </a:extLst>
          </p:cNvPr>
          <p:cNvGrpSpPr/>
          <p:nvPr/>
        </p:nvGrpSpPr>
        <p:grpSpPr>
          <a:xfrm>
            <a:off x="5639055" y="1943689"/>
            <a:ext cx="3471741" cy="3406807"/>
            <a:chOff x="6368128" y="3128948"/>
            <a:chExt cx="2682607" cy="2405306"/>
          </a:xfrm>
        </p:grpSpPr>
        <p:sp>
          <p:nvSpPr>
            <p:cNvPr id="34" name="円柱 33">
              <a:extLst>
                <a:ext uri="{FF2B5EF4-FFF2-40B4-BE49-F238E27FC236}">
                  <a16:creationId xmlns:a16="http://schemas.microsoft.com/office/drawing/2014/main" id="{FF98FEED-2C63-4202-817E-22672618E7B7}"/>
                </a:ext>
              </a:extLst>
            </p:cNvPr>
            <p:cNvSpPr/>
            <p:nvPr/>
          </p:nvSpPr>
          <p:spPr>
            <a:xfrm>
              <a:off x="6457294" y="4610924"/>
              <a:ext cx="99356" cy="923329"/>
            </a:xfrm>
            <a:prstGeom prst="ca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99"/>
            </a:p>
          </p:txBody>
        </p: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E71537B0-FA5A-46D6-8B12-ADA6F25E338C}"/>
                </a:ext>
              </a:extLst>
            </p:cNvPr>
            <p:cNvGrpSpPr/>
            <p:nvPr/>
          </p:nvGrpSpPr>
          <p:grpSpPr>
            <a:xfrm>
              <a:off x="6368128" y="3128948"/>
              <a:ext cx="2682607" cy="2405306"/>
              <a:chOff x="2633739" y="3930285"/>
              <a:chExt cx="2682607" cy="2405306"/>
            </a:xfrm>
          </p:grpSpPr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8AB06DC-CF73-45A2-A510-F7CC8673AC68}"/>
                  </a:ext>
                </a:extLst>
              </p:cNvPr>
              <p:cNvSpPr txBox="1"/>
              <p:nvPr/>
            </p:nvSpPr>
            <p:spPr>
              <a:xfrm>
                <a:off x="2633739" y="3930285"/>
                <a:ext cx="2682607" cy="586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>
                    <a:latin typeface="+mn-ea"/>
                  </a:rPr>
                  <a:t>盛り付けは床面より</a:t>
                </a:r>
                <a:endParaRPr kumimoji="1" lang="en-US" altLang="ja-JP" sz="2400" dirty="0">
                  <a:latin typeface="+mn-ea"/>
                </a:endParaRPr>
              </a:p>
              <a:p>
                <a:pPr algn="ctr"/>
                <a:r>
                  <a:rPr kumimoji="1" lang="en-US" altLang="ja-JP" sz="2400" dirty="0">
                    <a:latin typeface="+mn-ea"/>
                  </a:rPr>
                  <a:t>60cm</a:t>
                </a:r>
                <a:r>
                  <a:rPr kumimoji="1" lang="ja-JP" altLang="en-US" sz="2400" dirty="0">
                    <a:latin typeface="+mn-ea"/>
                  </a:rPr>
                  <a:t>以上の高さでする</a:t>
                </a:r>
                <a:endParaRPr kumimoji="1" lang="en-US" altLang="ja-JP" sz="2400" dirty="0">
                  <a:latin typeface="+mn-ea"/>
                </a:endParaRP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BF58A26E-6444-4270-85B0-B38B6364DB0B}"/>
                  </a:ext>
                </a:extLst>
              </p:cNvPr>
              <p:cNvGrpSpPr/>
              <p:nvPr/>
            </p:nvGrpSpPr>
            <p:grpSpPr>
              <a:xfrm>
                <a:off x="2699485" y="4505644"/>
                <a:ext cx="2394894" cy="1829947"/>
                <a:chOff x="-2817653" y="3602196"/>
                <a:chExt cx="2228218" cy="1635792"/>
              </a:xfrm>
            </p:grpSpPr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id="{4DB935B3-3CB8-40A3-A2FD-7BBBC201BB5D}"/>
                    </a:ext>
                  </a:extLst>
                </p:cNvPr>
                <p:cNvGrpSpPr/>
                <p:nvPr/>
              </p:nvGrpSpPr>
              <p:grpSpPr>
                <a:xfrm>
                  <a:off x="-2817653" y="3602196"/>
                  <a:ext cx="2228218" cy="1635792"/>
                  <a:chOff x="261726" y="3642188"/>
                  <a:chExt cx="2228218" cy="1635792"/>
                </a:xfrm>
              </p:grpSpPr>
              <p:grpSp>
                <p:nvGrpSpPr>
                  <p:cNvPr id="25" name="グループ化 24">
                    <a:extLst>
                      <a:ext uri="{FF2B5EF4-FFF2-40B4-BE49-F238E27FC236}">
                        <a16:creationId xmlns:a16="http://schemas.microsoft.com/office/drawing/2014/main" id="{B9652E3E-B868-41FB-94CA-5AFDDF9851EE}"/>
                      </a:ext>
                    </a:extLst>
                  </p:cNvPr>
                  <p:cNvGrpSpPr/>
                  <p:nvPr/>
                </p:nvGrpSpPr>
                <p:grpSpPr>
                  <a:xfrm>
                    <a:off x="261726" y="3650564"/>
                    <a:ext cx="2228218" cy="1627416"/>
                    <a:chOff x="-2026253" y="904766"/>
                    <a:chExt cx="2214572" cy="1627416"/>
                  </a:xfrm>
                </p:grpSpPr>
                <p:grpSp>
                  <p:nvGrpSpPr>
                    <p:cNvPr id="28" name="グループ化 27">
                      <a:extLst>
                        <a:ext uri="{FF2B5EF4-FFF2-40B4-BE49-F238E27FC236}">
                          <a16:creationId xmlns:a16="http://schemas.microsoft.com/office/drawing/2014/main" id="{505BFB7E-E4DC-4836-8841-61A11F0448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026253" y="1316752"/>
                      <a:ext cx="2187788" cy="1215430"/>
                      <a:chOff x="-1525801" y="987568"/>
                      <a:chExt cx="1742102" cy="1215430"/>
                    </a:xfrm>
                    <a:solidFill>
                      <a:schemeClr val="accent4">
                        <a:lumMod val="60000"/>
                        <a:lumOff val="40000"/>
                      </a:schemeClr>
                    </a:solidFill>
                  </p:grpSpPr>
                  <p:sp>
                    <p:nvSpPr>
                      <p:cNvPr id="30" name="円柱 29">
                        <a:extLst>
                          <a:ext uri="{FF2B5EF4-FFF2-40B4-BE49-F238E27FC236}">
                            <a16:creationId xmlns:a16="http://schemas.microsoft.com/office/drawing/2014/main" id="{BEEEDF0C-73E7-4163-B0B4-68C7AEA55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184049" y="1040410"/>
                        <a:ext cx="45719" cy="775736"/>
                      </a:xfrm>
                      <a:prstGeom prst="can">
                        <a:avLst/>
                      </a:prstGeom>
                      <a:grpFill/>
                      <a:ln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  <p:sp>
                    <p:nvSpPr>
                      <p:cNvPr id="31" name="円柱 30">
                        <a:extLst>
                          <a:ext uri="{FF2B5EF4-FFF2-40B4-BE49-F238E27FC236}">
                            <a16:creationId xmlns:a16="http://schemas.microsoft.com/office/drawing/2014/main" id="{EC85EC51-149E-4AAB-9E08-B3A534FCC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48449" y="1377633"/>
                        <a:ext cx="73159" cy="825365"/>
                      </a:xfrm>
                      <a:prstGeom prst="can">
                        <a:avLst/>
                      </a:prstGeom>
                      <a:grpFill/>
                      <a:ln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  <p:sp>
                    <p:nvSpPr>
                      <p:cNvPr id="32" name="円柱 31">
                        <a:extLst>
                          <a:ext uri="{FF2B5EF4-FFF2-40B4-BE49-F238E27FC236}">
                            <a16:creationId xmlns:a16="http://schemas.microsoft.com/office/drawing/2014/main" id="{175B43CD-82B2-484A-94C7-05DA2CA58D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26" y="997763"/>
                        <a:ext cx="45719" cy="775736"/>
                      </a:xfrm>
                      <a:prstGeom prst="can">
                        <a:avLst/>
                      </a:prstGeom>
                      <a:grpFill/>
                      <a:ln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  <p:sp>
                    <p:nvSpPr>
                      <p:cNvPr id="33" name="平行四辺形 32">
                        <a:extLst>
                          <a:ext uri="{FF2B5EF4-FFF2-40B4-BE49-F238E27FC236}">
                            <a16:creationId xmlns:a16="http://schemas.microsoft.com/office/drawing/2014/main" id="{CF3B4237-388A-48A6-A4F3-6CA987A1A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525801" y="987568"/>
                        <a:ext cx="1742102" cy="406718"/>
                      </a:xfrm>
                      <a:prstGeom prst="parallelogram">
                        <a:avLst>
                          <a:gd name="adj" fmla="val 96577"/>
                        </a:avLst>
                      </a:prstGeom>
                      <a:grpFill/>
                      <a:ln cap="rnd">
                        <a:solidFill>
                          <a:schemeClr val="accent4">
                            <a:lumMod val="75000"/>
                          </a:schemeClr>
                        </a:solidFill>
                        <a:round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</p:grpSp>
                <p:pic>
                  <p:nvPicPr>
                    <p:cNvPr id="29" name="図 28">
                      <a:extLst>
                        <a:ext uri="{FF2B5EF4-FFF2-40B4-BE49-F238E27FC236}">
                          <a16:creationId xmlns:a16="http://schemas.microsoft.com/office/drawing/2014/main" id="{143D7353-C0C8-45B1-97AB-DF17B9FA9B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631269" y="904766"/>
                      <a:ext cx="819588" cy="81958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610EC164-C84D-4CF4-879B-8CFF86FBC1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130883" y="3642189"/>
                    <a:ext cx="828102" cy="816935"/>
                  </a:xfrm>
                  <a:prstGeom prst="rect">
                    <a:avLst/>
                  </a:prstGeom>
                </p:spPr>
              </p:pic>
              <p:pic>
                <p:nvPicPr>
                  <p:cNvPr id="27" name="図 26">
                    <a:extLst>
                      <a:ext uri="{FF2B5EF4-FFF2-40B4-BE49-F238E27FC236}">
                        <a16:creationId xmlns:a16="http://schemas.microsoft.com/office/drawing/2014/main" id="{B689BD16-913A-40E1-8C4C-F80149A673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7052" y="3642188"/>
                    <a:ext cx="828102" cy="8169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グループ化 20">
                  <a:extLst>
                    <a:ext uri="{FF2B5EF4-FFF2-40B4-BE49-F238E27FC236}">
                      <a16:creationId xmlns:a16="http://schemas.microsoft.com/office/drawing/2014/main" id="{E4A17A56-087F-4F0A-BBA6-32DE9046B3A8}"/>
                    </a:ext>
                  </a:extLst>
                </p:cNvPr>
                <p:cNvGrpSpPr/>
                <p:nvPr/>
              </p:nvGrpSpPr>
              <p:grpSpPr>
                <a:xfrm>
                  <a:off x="-2677001" y="3872386"/>
                  <a:ext cx="1800625" cy="770242"/>
                  <a:chOff x="4322610" y="6711189"/>
                  <a:chExt cx="1800625" cy="770242"/>
                </a:xfrm>
              </p:grpSpPr>
              <p:pic>
                <p:nvPicPr>
                  <p:cNvPr id="22" name="図 21">
                    <a:extLst>
                      <a:ext uri="{FF2B5EF4-FFF2-40B4-BE49-F238E27FC236}">
                        <a16:creationId xmlns:a16="http://schemas.microsoft.com/office/drawing/2014/main" id="{31DCE9CB-B458-477C-8BB7-5FCDBBAB7A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43140" y="6728348"/>
                    <a:ext cx="751878" cy="753083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図 22">
                    <a:extLst>
                      <a:ext uri="{FF2B5EF4-FFF2-40B4-BE49-F238E27FC236}">
                        <a16:creationId xmlns:a16="http://schemas.microsoft.com/office/drawing/2014/main" id="{F65A128A-095C-4C7B-B27A-E9ACB92FB0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322610" y="6711189"/>
                    <a:ext cx="749873" cy="7498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図 23">
                    <a:extLst>
                      <a:ext uri="{FF2B5EF4-FFF2-40B4-BE49-F238E27FC236}">
                        <a16:creationId xmlns:a16="http://schemas.microsoft.com/office/drawing/2014/main" id="{7E0E7457-76B8-4890-A93B-8C4BBAE316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368742" y="6729954"/>
                    <a:ext cx="754493" cy="74987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953F1FF-1FDD-4F7F-AC34-99E5B202F72D}"/>
              </a:ext>
            </a:extLst>
          </p:cNvPr>
          <p:cNvGrpSpPr/>
          <p:nvPr/>
        </p:nvGrpSpPr>
        <p:grpSpPr>
          <a:xfrm>
            <a:off x="6087735" y="4046730"/>
            <a:ext cx="1672993" cy="1307777"/>
            <a:chOff x="2984657" y="5419542"/>
            <a:chExt cx="1628424" cy="897235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32D3C74-9AC0-4817-B74D-07F5C2A0B9BB}"/>
                </a:ext>
              </a:extLst>
            </p:cNvPr>
            <p:cNvSpPr txBox="1"/>
            <p:nvPr/>
          </p:nvSpPr>
          <p:spPr>
            <a:xfrm>
              <a:off x="2994739" y="5810991"/>
              <a:ext cx="1618342" cy="358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+mn-ea"/>
                </a:rPr>
                <a:t>60</a:t>
              </a:r>
              <a:r>
                <a:rPr kumimoji="1" lang="ja-JP" altLang="en-US" sz="2800" dirty="0">
                  <a:latin typeface="+mn-ea"/>
                </a:rPr>
                <a:t>㎝以上</a:t>
              </a: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5EA3A933-E265-4EBB-B480-8E30F864BFFD}"/>
                </a:ext>
              </a:extLst>
            </p:cNvPr>
            <p:cNvCxnSpPr>
              <a:cxnSpLocks/>
            </p:cNvCxnSpPr>
            <p:nvPr/>
          </p:nvCxnSpPr>
          <p:spPr>
            <a:xfrm>
              <a:off x="2984657" y="5419542"/>
              <a:ext cx="0" cy="89723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580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EC3722-CBB2-424E-859B-7B49824A28F8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９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器具類（什器）の保管方法</a:t>
            </a:r>
            <a:endParaRPr kumimoji="1" lang="ja-JP" altLang="en-US" sz="40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EA01CB-7C04-48B7-9800-92CBC064A53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" b="6201"/>
          <a:stretch/>
        </p:blipFill>
        <p:spPr>
          <a:xfrm>
            <a:off x="3739991" y="2088818"/>
            <a:ext cx="2510989" cy="21847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12A908-C730-4B45-A2E3-031A0BF2F04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5" y="2096207"/>
            <a:ext cx="2493565" cy="218473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DC51DA-3928-4FFD-848D-F1FD3358D0FE}"/>
              </a:ext>
            </a:extLst>
          </p:cNvPr>
          <p:cNvSpPr txBox="1"/>
          <p:nvPr/>
        </p:nvSpPr>
        <p:spPr>
          <a:xfrm>
            <a:off x="589926" y="1041415"/>
            <a:ext cx="2759850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フードパックは床面　　  　</a:t>
            </a:r>
            <a:endParaRPr kumimoji="1" lang="en-US" altLang="ja-JP" dirty="0">
              <a:solidFill>
                <a:prstClr val="black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pPr defTabSz="457186"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60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㎝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以上に保管　　　　　</a:t>
            </a:r>
            <a:r>
              <a:rPr kumimoji="1" lang="en-US" altLang="ja-JP" sz="2000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※</a:t>
            </a:r>
            <a:r>
              <a:rPr kumimoji="1" lang="ja-JP" altLang="en-US" sz="2000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床置き禁止　</a:t>
            </a:r>
            <a:r>
              <a:rPr kumimoji="1" lang="ja-JP" altLang="en-US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</a:t>
            </a:r>
            <a:endParaRPr kumimoji="1" lang="en-US" altLang="ja-JP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140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　　　　　　　　　　　　</a:t>
            </a:r>
            <a:endParaRPr kumimoji="1" lang="en-US" altLang="ja-JP" sz="140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D516806-1FB3-4BA6-9B30-8CD243F6DA81}"/>
              </a:ext>
            </a:extLst>
          </p:cNvPr>
          <p:cNvGrpSpPr/>
          <p:nvPr/>
        </p:nvGrpSpPr>
        <p:grpSpPr>
          <a:xfrm>
            <a:off x="474663" y="5458052"/>
            <a:ext cx="2206287" cy="1840388"/>
            <a:chOff x="309093" y="5509033"/>
            <a:chExt cx="2542407" cy="191269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0EC0C48-2FB9-458A-A486-8B8766C02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200" b="75000" l="15200" r="69800">
                          <a14:foregroundMark x1="19000" y1="61000" x2="19000" y2="61000"/>
                          <a14:foregroundMark x1="21200" y1="63000" x2="15800" y2="61000"/>
                          <a14:foregroundMark x1="52200" y1="74200" x2="69800" y2="62600"/>
                          <a14:backgroundMark x1="52000" y1="73800" x2="65600" y2="66800"/>
                          <a14:backgroundMark x1="49400" y1="73600" x2="72600" y2="59800"/>
                          <a14:backgroundMark x1="57200" y1="72800" x2="55000" y2="72000"/>
                          <a14:backgroundMark x1="54400" y1="73600" x2="70400" y2="60800"/>
                          <a14:backgroundMark x1="64000" y1="67200" x2="72400" y2="63800"/>
                          <a14:backgroundMark x1="66600" y1="62800" x2="72200" y2="59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1" t="44792" r="42547" b="21560"/>
            <a:stretch/>
          </p:blipFill>
          <p:spPr>
            <a:xfrm>
              <a:off x="309093" y="5880065"/>
              <a:ext cx="2528538" cy="1541665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00D70451-9BC3-4F27-9D72-A9D31C8A0A1C}"/>
                </a:ext>
              </a:extLst>
            </p:cNvPr>
            <p:cNvGrpSpPr/>
            <p:nvPr/>
          </p:nvGrpSpPr>
          <p:grpSpPr>
            <a:xfrm rot="11197733">
              <a:off x="1002398" y="5509033"/>
              <a:ext cx="1849102" cy="1256791"/>
              <a:chOff x="-1491742" y="4172213"/>
              <a:chExt cx="2449898" cy="1929088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7B6CF798-D717-442F-8539-D32388A5B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36526" l="33867" r="66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3" r="33556" b="62804"/>
              <a:stretch/>
            </p:blipFill>
            <p:spPr>
              <a:xfrm rot="16853842">
                <a:off x="-513329" y="4629816"/>
                <a:ext cx="1756596" cy="1186374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F41EC6DE-26A2-4277-A88A-75B8922824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36971" l="0" r="32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343" b="62804"/>
              <a:stretch/>
            </p:blipFill>
            <p:spPr>
              <a:xfrm rot="16848192">
                <a:off x="-1101703" y="4496334"/>
                <a:ext cx="1686575" cy="1186374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2E93BAEA-6665-46AC-AAED-FB19C596AC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23" b="35412" l="672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43" b="62804"/>
              <a:stretch/>
            </p:blipFill>
            <p:spPr>
              <a:xfrm rot="16868277">
                <a:off x="-1741843" y="4422314"/>
                <a:ext cx="1686575" cy="1186374"/>
              </a:xfrm>
              <a:prstGeom prst="rect">
                <a:avLst/>
              </a:prstGeom>
            </p:spPr>
          </p:pic>
        </p:grp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EB61CAD2-C5BF-4E28-846A-14818B8649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5024"/>
          <a:stretch/>
        </p:blipFill>
        <p:spPr>
          <a:xfrm>
            <a:off x="6924782" y="2486847"/>
            <a:ext cx="2816304" cy="1944913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FB1A7FE8-95FC-44F3-A2C1-737276E905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4605" y="5319201"/>
            <a:ext cx="2556274" cy="184289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19E14E43-20CE-437C-8606-AA40AE1BD8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78179" r="8697" b="1821"/>
          <a:stretch/>
        </p:blipFill>
        <p:spPr>
          <a:xfrm>
            <a:off x="6585735" y="5270881"/>
            <a:ext cx="2555753" cy="1942723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71E9C00-D31F-48E2-87B2-8496C22C3C0E}"/>
              </a:ext>
            </a:extLst>
          </p:cNvPr>
          <p:cNvSpPr txBox="1"/>
          <p:nvPr/>
        </p:nvSpPr>
        <p:spPr>
          <a:xfrm>
            <a:off x="3693466" y="1041415"/>
            <a:ext cx="26354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6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使用しない食器・器具　　類は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収納ケースなどに　　収納する</a:t>
            </a:r>
            <a:endParaRPr kumimoji="1" lang="en-US" altLang="ja-JP" dirty="0">
              <a:solidFill>
                <a:prstClr val="black"/>
              </a:solidFill>
              <a:latin typeface="游ゴシック"/>
              <a:ea typeface="游ゴシック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DEA55F3-318E-46C8-A1B2-A96FD4A9F1BC}"/>
              </a:ext>
            </a:extLst>
          </p:cNvPr>
          <p:cNvSpPr txBox="1"/>
          <p:nvPr/>
        </p:nvSpPr>
        <p:spPr>
          <a:xfrm>
            <a:off x="539437" y="4540420"/>
            <a:ext cx="2409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まな板や、スポンジ　　等は用途別に色分け　　し立てて乾燥させる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D56C300-8082-4774-95F8-5079A71981CD}"/>
              </a:ext>
            </a:extLst>
          </p:cNvPr>
          <p:cNvSpPr txBox="1"/>
          <p:nvPr/>
        </p:nvSpPr>
        <p:spPr>
          <a:xfrm>
            <a:off x="7192002" y="1015492"/>
            <a:ext cx="2334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バット・ボウル・鍋などは逆さに向ける  　　　　 </a:t>
            </a:r>
            <a:endParaRPr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25DE5AB-21A8-4B19-B9EA-89E31FB6BE17}"/>
              </a:ext>
            </a:extLst>
          </p:cNvPr>
          <p:cNvSpPr txBox="1"/>
          <p:nvPr/>
        </p:nvSpPr>
        <p:spPr>
          <a:xfrm>
            <a:off x="3693466" y="4555230"/>
            <a:ext cx="232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6">
              <a:defRPr/>
            </a:pPr>
            <a:r>
              <a:rPr kumimoji="1" lang="ja-JP" altLang="en-US" sz="140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 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食器 器具の保管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algn="ctr" defTabSz="457186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 場所に扉がある</a:t>
            </a:r>
            <a:r>
              <a:rPr kumimoji="1" lang="ja-JP" altLang="en-US" dirty="0">
                <a:latin typeface="+mj-ea"/>
                <a:ea typeface="+mj-ea"/>
              </a:rPr>
              <a:t>　　　　　　　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807D587-920C-47A5-872A-766C78B3B466}"/>
              </a:ext>
            </a:extLst>
          </p:cNvPr>
          <p:cNvSpPr txBox="1"/>
          <p:nvPr/>
        </p:nvSpPr>
        <p:spPr>
          <a:xfrm>
            <a:off x="7192002" y="4540420"/>
            <a:ext cx="1808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扉付き収納庫用途別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に扉がある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552135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AD0274-F0A0-4FD2-8B87-BD2C5E6D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0"/>
          <a:stretch/>
        </p:blipFill>
        <p:spPr>
          <a:xfrm>
            <a:off x="370695" y="1561672"/>
            <a:ext cx="9337648" cy="485967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1C65092-A6E6-4571-B9F6-B603867DBA40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９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器具類（什器）の保管方法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04090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4BDE57A-026B-45C5-814F-FAF4BA0A75BD}"/>
              </a:ext>
            </a:extLst>
          </p:cNvPr>
          <p:cNvGrpSpPr/>
          <p:nvPr/>
        </p:nvGrpSpPr>
        <p:grpSpPr>
          <a:xfrm>
            <a:off x="308012" y="1318445"/>
            <a:ext cx="8754274" cy="4721067"/>
            <a:chOff x="308012" y="1246526"/>
            <a:chExt cx="8754274" cy="4721067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0ABA3B1B-8D70-4CB8-AE74-6ED010D530A2}"/>
                </a:ext>
              </a:extLst>
            </p:cNvPr>
            <p:cNvGrpSpPr/>
            <p:nvPr/>
          </p:nvGrpSpPr>
          <p:grpSpPr>
            <a:xfrm>
              <a:off x="308012" y="1246526"/>
              <a:ext cx="8754274" cy="4721067"/>
              <a:chOff x="963943" y="1780782"/>
              <a:chExt cx="8969985" cy="4721067"/>
            </a:xfrm>
          </p:grpSpPr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E6D9E72-2B54-41D7-93BB-AEFEB507BD2E}"/>
                  </a:ext>
                </a:extLst>
              </p:cNvPr>
              <p:cNvSpPr txBox="1"/>
              <p:nvPr/>
            </p:nvSpPr>
            <p:spPr>
              <a:xfrm>
                <a:off x="1859401" y="1780782"/>
                <a:ext cx="80745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dirty="0"/>
                  <a:t>職場環境を整えるためにはこの３定が必須です</a:t>
                </a:r>
                <a:endParaRPr lang="en-US" altLang="ja-JP" sz="2800" dirty="0"/>
              </a:p>
            </p:txBody>
          </p: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43C62123-1531-4D40-9920-B83EF417D31C}"/>
                  </a:ext>
                </a:extLst>
              </p:cNvPr>
              <p:cNvGrpSpPr/>
              <p:nvPr/>
            </p:nvGrpSpPr>
            <p:grpSpPr>
              <a:xfrm>
                <a:off x="963943" y="2846647"/>
                <a:ext cx="4143966" cy="3655202"/>
                <a:chOff x="1596835" y="2919015"/>
                <a:chExt cx="3727830" cy="3173437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55DBAD64-D59E-461C-B989-EF916CC2E247}"/>
                    </a:ext>
                  </a:extLst>
                </p:cNvPr>
                <p:cNvGrpSpPr/>
                <p:nvPr/>
              </p:nvGrpSpPr>
              <p:grpSpPr>
                <a:xfrm>
                  <a:off x="1596835" y="2919015"/>
                  <a:ext cx="3727830" cy="3173437"/>
                  <a:chOff x="2525986" y="2243061"/>
                  <a:chExt cx="4377208" cy="3827069"/>
                </a:xfrm>
              </p:grpSpPr>
              <p:pic>
                <p:nvPicPr>
                  <p:cNvPr id="13" name="図 12" descr="記号, スポーツゲーム, テーブル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BA9E3FB7-63F0-49EA-B68B-F12FAACFBB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4587"/>
                  <a:stretch/>
                </p:blipFill>
                <p:spPr>
                  <a:xfrm>
                    <a:off x="2525986" y="3204554"/>
                    <a:ext cx="4377208" cy="2865576"/>
                  </a:xfrm>
                  <a:prstGeom prst="rect">
                    <a:avLst/>
                  </a:prstGeom>
                </p:spPr>
              </p:pic>
              <p:sp>
                <p:nvSpPr>
                  <p:cNvPr id="14" name="円/楕円 13">
                    <a:extLst>
                      <a:ext uri="{FF2B5EF4-FFF2-40B4-BE49-F238E27FC236}">
                        <a16:creationId xmlns:a16="http://schemas.microsoft.com/office/drawing/2014/main" id="{6E0EA01D-E46B-440C-9496-BBBEE17ACF51}"/>
                      </a:ext>
                    </a:extLst>
                  </p:cNvPr>
                  <p:cNvSpPr/>
                  <p:nvPr/>
                </p:nvSpPr>
                <p:spPr>
                  <a:xfrm>
                    <a:off x="4041312" y="2243061"/>
                    <a:ext cx="1398304" cy="1343228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8DCDBFE-B6B0-483B-BE21-042C4BB4C29C}"/>
                    </a:ext>
                  </a:extLst>
                </p:cNvPr>
                <p:cNvSpPr txBox="1"/>
                <p:nvPr/>
              </p:nvSpPr>
              <p:spPr>
                <a:xfrm>
                  <a:off x="2999742" y="3195351"/>
                  <a:ext cx="1190859" cy="561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dirty="0">
                      <a:solidFill>
                        <a:schemeClr val="bg1"/>
                      </a:solidFill>
                    </a:rPr>
                    <a:t>定位</a:t>
                  </a:r>
                </a:p>
              </p:txBody>
            </p:sp>
          </p:grp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E0E8B00-11B1-4BCF-A9C1-B4077D455F2A}"/>
                  </a:ext>
                </a:extLst>
              </p:cNvPr>
              <p:cNvSpPr txBox="1"/>
              <p:nvPr/>
            </p:nvSpPr>
            <p:spPr>
              <a:xfrm>
                <a:off x="5526212" y="4172890"/>
                <a:ext cx="357580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dirty="0"/>
                  <a:t>定位：</a:t>
                </a:r>
                <a:endParaRPr kumimoji="1" lang="en-US" altLang="ja-JP" sz="2800" dirty="0"/>
              </a:p>
              <a:p>
                <a:endParaRPr kumimoji="1" lang="en-US" altLang="ja-JP" sz="2800" dirty="0"/>
              </a:p>
              <a:p>
                <a:r>
                  <a:rPr kumimoji="1" lang="ja-JP" altLang="en-US" sz="2800" dirty="0"/>
                  <a:t>定品：</a:t>
                </a:r>
                <a:endParaRPr kumimoji="1" lang="en-US" altLang="ja-JP" sz="2800" dirty="0"/>
              </a:p>
              <a:p>
                <a:endParaRPr kumimoji="1" lang="en-US" altLang="ja-JP" sz="2800" dirty="0"/>
              </a:p>
              <a:p>
                <a:r>
                  <a:rPr kumimoji="1" lang="ja-JP" altLang="en-US" sz="2800" dirty="0"/>
                  <a:t>定量：</a:t>
                </a:r>
              </a:p>
            </p:txBody>
          </p:sp>
        </p:grp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5F361156-46F6-4E2E-983C-E0E224A9A9DF}"/>
                </a:ext>
              </a:extLst>
            </p:cNvPr>
            <p:cNvCxnSpPr/>
            <p:nvPr/>
          </p:nvCxnSpPr>
          <p:spPr>
            <a:xfrm>
              <a:off x="5008008" y="4057998"/>
              <a:ext cx="34364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CB27835F-7979-46E1-8399-1AFC16EA729B}"/>
                </a:ext>
              </a:extLst>
            </p:cNvPr>
            <p:cNvCxnSpPr/>
            <p:nvPr/>
          </p:nvCxnSpPr>
          <p:spPr>
            <a:xfrm>
              <a:off x="5008008" y="4947656"/>
              <a:ext cx="34364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95EFA756-1952-46D6-994C-3F51E4D772DB}"/>
                </a:ext>
              </a:extLst>
            </p:cNvPr>
            <p:cNvCxnSpPr/>
            <p:nvPr/>
          </p:nvCxnSpPr>
          <p:spPr>
            <a:xfrm>
              <a:off x="5008007" y="5779863"/>
              <a:ext cx="34364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9E8092-33BF-48B5-8A2C-14DB36DCC0B0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９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18669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10AF2C66-9192-4E2B-A3B8-2D221EBF4C3C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10.</a:t>
            </a:r>
            <a:r>
              <a:rPr kumimoji="1" lang="ja-JP" altLang="en-US" sz="4000" b="1" dirty="0">
                <a:latin typeface="+mj-ea"/>
                <a:ea typeface="+mj-ea"/>
              </a:rPr>
              <a:t>台、棚板の高さ</a:t>
            </a:r>
            <a:endParaRPr kumimoji="1" lang="ja-JP" altLang="en-US" sz="4000" b="1" dirty="0"/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B4B9A9D1-E053-4A15-A693-8891C7F06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b="50000"/>
          <a:stretch/>
        </p:blipFill>
        <p:spPr>
          <a:xfrm>
            <a:off x="239874" y="2424702"/>
            <a:ext cx="9599289" cy="4181582"/>
          </a:xfrm>
          <a:prstGeom prst="rect">
            <a:avLst/>
          </a:prstGeom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4E1C7A98-39B7-4F21-A1E5-D02900BAF305}"/>
              </a:ext>
            </a:extLst>
          </p:cNvPr>
          <p:cNvSpPr txBox="1"/>
          <p:nvPr/>
        </p:nvSpPr>
        <p:spPr>
          <a:xfrm>
            <a:off x="273014" y="1148679"/>
            <a:ext cx="952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跳ね水による汚染、巻き上げによる異物混入、土壌菌汚染</a:t>
            </a:r>
          </a:p>
        </p:txBody>
      </p:sp>
      <p:sp>
        <p:nvSpPr>
          <p:cNvPr id="75" name="テキスト ボックス 276">
            <a:extLst>
              <a:ext uri="{FF2B5EF4-FFF2-40B4-BE49-F238E27FC236}">
                <a16:creationId xmlns:a16="http://schemas.microsoft.com/office/drawing/2014/main" id="{21B19630-C81B-4439-9FEE-B5474710D448}"/>
              </a:ext>
            </a:extLst>
          </p:cNvPr>
          <p:cNvSpPr txBox="1"/>
          <p:nvPr/>
        </p:nvSpPr>
        <p:spPr>
          <a:xfrm>
            <a:off x="6833493" y="6862319"/>
            <a:ext cx="2160079" cy="2655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図表</a:t>
            </a:r>
            <a:r>
              <a:rPr 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:</a:t>
            </a:r>
            <a:r>
              <a:rPr lang="ja-JP" alt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跳ね水・食材・台の高さ関係説明</a:t>
            </a:r>
            <a:endParaRPr lang="ja-JP" altLang="en-US" sz="12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55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063F6E-208F-41C5-AC72-216449E45C58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10.</a:t>
            </a:r>
            <a:r>
              <a:rPr kumimoji="1" lang="ja-JP" altLang="en-US" sz="4000" b="1" dirty="0">
                <a:latin typeface="+mj-ea"/>
                <a:ea typeface="+mj-ea"/>
              </a:rPr>
              <a:t>台、棚板の高さ</a:t>
            </a:r>
            <a:endParaRPr kumimoji="1" lang="ja-JP" altLang="en-US" sz="40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FD7AC36-B7A0-425B-AB14-54A0C581F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899"/>
          <a:stretch/>
        </p:blipFill>
        <p:spPr>
          <a:xfrm>
            <a:off x="728420" y="1190749"/>
            <a:ext cx="8609744" cy="56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39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883E79-29E0-46AD-A254-6AEE17BFFA5C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11.</a:t>
            </a:r>
            <a:r>
              <a:rPr kumimoji="1" lang="ja-JP" altLang="en-US" sz="4000" b="1" dirty="0">
                <a:latin typeface="+mj-ea"/>
                <a:ea typeface="+mj-ea"/>
              </a:rPr>
              <a:t>清掃道具・ユニフォーム管理</a:t>
            </a:r>
            <a:endParaRPr kumimoji="1" lang="ja-JP" altLang="en-US" sz="40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346AB3-4DFE-40BF-99A9-85D4ADCB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b="52025"/>
          <a:stretch/>
        </p:blipFill>
        <p:spPr>
          <a:xfrm>
            <a:off x="561105" y="2787218"/>
            <a:ext cx="8956828" cy="36444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5E6CFA-1698-4534-AC15-E284D79967F8}"/>
              </a:ext>
            </a:extLst>
          </p:cNvPr>
          <p:cNvSpPr txBox="1"/>
          <p:nvPr/>
        </p:nvSpPr>
        <p:spPr>
          <a:xfrm>
            <a:off x="951007" y="1376104"/>
            <a:ext cx="8802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・風通しをよくするために吊り下げて保管しましょう</a:t>
            </a:r>
            <a:endParaRPr kumimoji="1" lang="en-US" altLang="ja-JP" sz="2800" dirty="0"/>
          </a:p>
          <a:p>
            <a:r>
              <a:rPr kumimoji="1" lang="ja-JP" altLang="en-US" sz="2800" dirty="0"/>
              <a:t>・場所で使い分けるようにしましょう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18F8738-8136-4795-AE50-89A576A1DAF7}"/>
              </a:ext>
            </a:extLst>
          </p:cNvPr>
          <p:cNvSpPr/>
          <p:nvPr/>
        </p:nvSpPr>
        <p:spPr>
          <a:xfrm>
            <a:off x="7816344" y="6850876"/>
            <a:ext cx="1795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ja-JP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図表：</a:t>
            </a:r>
            <a:r>
              <a:rPr lang="ja-JP" alt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掃除道具収納</a:t>
            </a:r>
            <a:endParaRPr lang="ja-JP" altLang="ja-JP" sz="1200" kern="100" dirty="0">
              <a:latin typeface="Yu Gothic Medium" panose="020B0500000000000000" pitchFamily="50" charset="-128"/>
              <a:ea typeface="Yu Gothic Medium" panose="020B05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51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5D15B54-6DA4-496A-B6BD-AEA8891A2CA0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11.</a:t>
            </a:r>
            <a:r>
              <a:rPr kumimoji="1" lang="ja-JP" altLang="en-US" sz="4000" b="1" dirty="0">
                <a:latin typeface="+mj-ea"/>
                <a:ea typeface="+mj-ea"/>
              </a:rPr>
              <a:t>清掃道具・ユニフォーム管理</a:t>
            </a:r>
            <a:endParaRPr kumimoji="1" lang="ja-JP" altLang="en-US" sz="4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6FD30D-2C5F-469D-8524-A64F32E9FDDD}"/>
              </a:ext>
            </a:extLst>
          </p:cNvPr>
          <p:cNvSpPr txBox="1"/>
          <p:nvPr/>
        </p:nvSpPr>
        <p:spPr>
          <a:xfrm>
            <a:off x="2102726" y="1400744"/>
            <a:ext cx="587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清潔なユフォームの着用  管理が大切です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6995684-B51D-4FE8-B8C5-09DB6B8158A4}"/>
              </a:ext>
            </a:extLst>
          </p:cNvPr>
          <p:cNvGrpSpPr/>
          <p:nvPr/>
        </p:nvGrpSpPr>
        <p:grpSpPr>
          <a:xfrm>
            <a:off x="701985" y="1867120"/>
            <a:ext cx="8910328" cy="5040274"/>
            <a:chOff x="701985" y="2057505"/>
            <a:chExt cx="8910328" cy="5040274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5157B493-C1E9-4F3C-96BF-3F9F9BD0FCE5}"/>
                </a:ext>
              </a:extLst>
            </p:cNvPr>
            <p:cNvSpPr/>
            <p:nvPr/>
          </p:nvSpPr>
          <p:spPr>
            <a:xfrm>
              <a:off x="6494475" y="2345521"/>
              <a:ext cx="1701114" cy="2619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rgbClr val="FFC000"/>
                </a:solidFill>
              </a:endParaRPr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84D0FC93-2EFD-45D1-B01F-4D479FC2CDBC}"/>
                </a:ext>
              </a:extLst>
            </p:cNvPr>
            <p:cNvSpPr/>
            <p:nvPr/>
          </p:nvSpPr>
          <p:spPr>
            <a:xfrm>
              <a:off x="1801601" y="2370221"/>
              <a:ext cx="1701114" cy="2619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9" name="図 8" descr="人, 男, 立つ, 持つ が含まれている画像&#10;&#10;自動的に生成された説明">
              <a:extLst>
                <a:ext uri="{FF2B5EF4-FFF2-40B4-BE49-F238E27FC236}">
                  <a16:creationId xmlns:a16="http://schemas.microsoft.com/office/drawing/2014/main" id="{DBF2594C-9893-45D6-80B1-12296DA36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85" y="2802540"/>
              <a:ext cx="4241250" cy="4295239"/>
            </a:xfrm>
            <a:prstGeom prst="rect">
              <a:avLst/>
            </a:prstGeom>
          </p:spPr>
        </p:pic>
        <p:pic>
          <p:nvPicPr>
            <p:cNvPr id="10" name="図 9" descr="レンガ, タイル張り, 茶色, 流し が含まれている画像&#10;&#10;自動的に生成された説明">
              <a:extLst>
                <a:ext uri="{FF2B5EF4-FFF2-40B4-BE49-F238E27FC236}">
                  <a16:creationId xmlns:a16="http://schemas.microsoft.com/office/drawing/2014/main" id="{D390807D-E224-419A-B385-2D7C322F5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5804" y="2802540"/>
              <a:ext cx="4476509" cy="4295239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1805676-9770-4C2B-A115-067877421FC8}"/>
                </a:ext>
              </a:extLst>
            </p:cNvPr>
            <p:cNvSpPr txBox="1"/>
            <p:nvPr/>
          </p:nvSpPr>
          <p:spPr>
            <a:xfrm>
              <a:off x="1958542" y="2057505"/>
              <a:ext cx="1494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dirty="0"/>
                <a:t>Before</a:t>
              </a:r>
              <a:endParaRPr kumimoji="1" lang="ja-JP" altLang="en-US" sz="36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A6FCEEC-624D-425B-A574-4DDC42192AE8}"/>
                </a:ext>
              </a:extLst>
            </p:cNvPr>
            <p:cNvSpPr txBox="1"/>
            <p:nvPr/>
          </p:nvSpPr>
          <p:spPr>
            <a:xfrm>
              <a:off x="6715081" y="2062465"/>
              <a:ext cx="1494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dirty="0"/>
                <a:t>After</a:t>
              </a:r>
              <a:endParaRPr kumimoji="1" lang="ja-JP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6920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16599A-C746-49B1-BB20-19593812D04C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12.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清潔な店舗とお客様目線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FFD0E0-D733-46FC-9ACB-39CF58471DD8}"/>
              </a:ext>
            </a:extLst>
          </p:cNvPr>
          <p:cNvSpPr txBox="1"/>
          <p:nvPr/>
        </p:nvSpPr>
        <p:spPr>
          <a:xfrm>
            <a:off x="244598" y="919097"/>
            <a:ext cx="9715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・飲食店に関係のないモノを徹底的になくしましょう</a:t>
            </a:r>
            <a:endParaRPr kumimoji="1" lang="en-US" altLang="ja-JP" sz="2800" dirty="0"/>
          </a:p>
          <a:p>
            <a:r>
              <a:rPr kumimoji="1" lang="ja-JP" altLang="en-US" sz="2800" dirty="0"/>
              <a:t>・お客様の目線で店内を再確認しましょう</a:t>
            </a:r>
            <a:endParaRPr kumimoji="1" lang="en-US" altLang="ja-JP" sz="2800" dirty="0"/>
          </a:p>
          <a:p>
            <a:r>
              <a:rPr kumimoji="1" lang="ja-JP" altLang="en-US" sz="2800" dirty="0"/>
              <a:t>　　例）入口から画像を撮って 確認してみる</a:t>
            </a:r>
            <a:endParaRPr kumimoji="1" lang="en-US" altLang="ja-JP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2BA8C7-CE77-49F2-93D7-C3439EAD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0" b="36499"/>
          <a:stretch/>
        </p:blipFill>
        <p:spPr>
          <a:xfrm>
            <a:off x="244598" y="2304092"/>
            <a:ext cx="9577388" cy="46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4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16599A-C746-49B1-BB20-19593812D04C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12.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清潔な店舗とお客様目線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FFD0E0-D733-46FC-9ACB-39CF58471DD8}"/>
              </a:ext>
            </a:extLst>
          </p:cNvPr>
          <p:cNvSpPr txBox="1"/>
          <p:nvPr/>
        </p:nvSpPr>
        <p:spPr>
          <a:xfrm>
            <a:off x="244598" y="919097"/>
            <a:ext cx="9715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・入口に資材、材料が置かれたままに なっていませんか？</a:t>
            </a:r>
            <a:endParaRPr kumimoji="1" lang="en-US" altLang="ja-JP" sz="2800" dirty="0"/>
          </a:p>
          <a:p>
            <a:r>
              <a:rPr kumimoji="1" lang="ja-JP" altLang="en-US" sz="2800" dirty="0"/>
              <a:t>・レジ周り・テーブル上のモノからお店のレベルを見られ</a:t>
            </a:r>
            <a:endParaRPr kumimoji="1" lang="en-US" altLang="ja-JP" sz="2800" dirty="0"/>
          </a:p>
          <a:p>
            <a:r>
              <a:rPr kumimoji="1" lang="ja-JP" altLang="en-US" sz="2800" dirty="0"/>
              <a:t>　ています</a:t>
            </a:r>
            <a:endParaRPr kumimoji="1" lang="en-US" altLang="ja-JP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11B708-125E-4B67-BEEF-9D22EBB57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6" b="7444"/>
          <a:stretch/>
        </p:blipFill>
        <p:spPr>
          <a:xfrm>
            <a:off x="250825" y="3182870"/>
            <a:ext cx="9353550" cy="365733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A4134E-36EF-45F4-8A10-CD205F9EA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t="29399" r="65" b="64675"/>
          <a:stretch/>
        </p:blipFill>
        <p:spPr>
          <a:xfrm>
            <a:off x="244598" y="2318705"/>
            <a:ext cx="9577388" cy="8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5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CD562AB-7492-4BCE-B50F-F8B39548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03225"/>
            <a:ext cx="8694738" cy="14605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</a:b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目　次　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】</a:t>
            </a:r>
            <a:b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</a:b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46E5663-CFE5-4215-AA1F-67DE2D53EAD1}"/>
              </a:ext>
            </a:extLst>
          </p:cNvPr>
          <p:cNvGrpSpPr/>
          <p:nvPr/>
        </p:nvGrpSpPr>
        <p:grpSpPr>
          <a:xfrm>
            <a:off x="362573" y="2725594"/>
            <a:ext cx="9819115" cy="3166943"/>
            <a:chOff x="-2697039" y="2149480"/>
            <a:chExt cx="10004140" cy="277664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B0638AD-8986-4607-90D9-225F484069A3}"/>
                </a:ext>
              </a:extLst>
            </p:cNvPr>
            <p:cNvSpPr/>
            <p:nvPr/>
          </p:nvSpPr>
          <p:spPr>
            <a:xfrm>
              <a:off x="2461185" y="2902279"/>
              <a:ext cx="4845916" cy="2023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2400" dirty="0">
                  <a:latin typeface="+mn-ea"/>
                </a:rPr>
                <a:t>８</a:t>
              </a:r>
              <a:r>
                <a:rPr kumimoji="1" lang="en-US" altLang="ja-JP" sz="2400" dirty="0">
                  <a:latin typeface="+mn-ea"/>
                </a:rPr>
                <a:t>. </a:t>
              </a:r>
              <a:r>
                <a:rPr kumimoji="1" lang="ja-JP" altLang="en-US" sz="2400" dirty="0">
                  <a:latin typeface="+mn-ea"/>
                </a:rPr>
                <a:t>食材の保管方法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ja-JP" altLang="en-US" sz="2400" dirty="0">
                  <a:latin typeface="+mn-ea"/>
                </a:rPr>
                <a:t>９</a:t>
              </a:r>
              <a:r>
                <a:rPr kumimoji="1" lang="en-US" altLang="ja-JP" sz="2400" dirty="0">
                  <a:latin typeface="+mn-ea"/>
                </a:rPr>
                <a:t>. </a:t>
              </a:r>
              <a:r>
                <a:rPr kumimoji="1" lang="ja-JP" altLang="en-US" sz="2400" dirty="0">
                  <a:latin typeface="+mn-ea"/>
                </a:rPr>
                <a:t>器具類の収納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en-US" altLang="ja-JP" sz="2400" dirty="0">
                  <a:latin typeface="+mn-ea"/>
                </a:rPr>
                <a:t>10. </a:t>
              </a:r>
              <a:r>
                <a:rPr kumimoji="1" lang="ja-JP" altLang="en-US" sz="2400" dirty="0">
                  <a:latin typeface="+mn-ea"/>
                </a:rPr>
                <a:t>台・棚板の高さ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en-US" altLang="ja-JP" sz="2400" dirty="0">
                  <a:latin typeface="+mn-ea"/>
                </a:rPr>
                <a:t>11. </a:t>
              </a:r>
              <a:r>
                <a:rPr kumimoji="1" lang="ja-JP" altLang="en-US" sz="2400" dirty="0">
                  <a:latin typeface="+mn-ea"/>
                </a:rPr>
                <a:t>清掃・ユニフォーム管理　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en-US" altLang="ja-JP" sz="2400" dirty="0">
                  <a:latin typeface="+mn-ea"/>
                </a:rPr>
                <a:t>12. </a:t>
              </a:r>
              <a:r>
                <a:rPr kumimoji="1" lang="ja-JP" altLang="en-US" sz="2400" dirty="0">
                  <a:latin typeface="+mn-ea"/>
                </a:rPr>
                <a:t>清潔な店舗とお客様目線　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en-US" altLang="ja-JP" sz="2400" dirty="0">
                  <a:latin typeface="+mn-ea"/>
                </a:rPr>
                <a:t>13. </a:t>
              </a:r>
              <a:r>
                <a:rPr kumimoji="1" lang="ja-JP" altLang="en-US" sz="2400" dirty="0">
                  <a:latin typeface="+mn-ea"/>
                </a:rPr>
                <a:t>習慣化の仕組み作り　　</a:t>
              </a:r>
              <a:endParaRPr kumimoji="1" lang="en-US" altLang="ja-JP" sz="2400" dirty="0">
                <a:latin typeface="+mn-ea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B27DE50-F019-4F9D-9F01-0B92E113F108}"/>
                </a:ext>
              </a:extLst>
            </p:cNvPr>
            <p:cNvSpPr/>
            <p:nvPr/>
          </p:nvSpPr>
          <p:spPr>
            <a:xfrm>
              <a:off x="2283457" y="2149480"/>
              <a:ext cx="4564062" cy="404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2400" dirty="0"/>
                <a:t>❏</a:t>
              </a:r>
              <a:r>
                <a:rPr kumimoji="1" lang="ja-JP" altLang="en-US" sz="2400" dirty="0">
                  <a:latin typeface="+mn-ea"/>
                </a:rPr>
                <a:t>あなたの店舗の改善チェック　</a:t>
              </a:r>
              <a:endParaRPr kumimoji="1" lang="en-US" altLang="ja-JP" sz="2400" dirty="0">
                <a:latin typeface="+mn-ea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03A0EF1-E7DA-4BFC-982F-9F1231BAA56E}"/>
                </a:ext>
              </a:extLst>
            </p:cNvPr>
            <p:cNvSpPr/>
            <p:nvPr/>
          </p:nvSpPr>
          <p:spPr>
            <a:xfrm>
              <a:off x="-2697039" y="2578466"/>
              <a:ext cx="5565813" cy="2347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2400" dirty="0">
                  <a:latin typeface="+mn-ea"/>
                </a:rPr>
                <a:t>１</a:t>
              </a:r>
              <a:r>
                <a:rPr kumimoji="1" lang="en-US" altLang="ja-JP" sz="2400" dirty="0">
                  <a:latin typeface="+mn-ea"/>
                </a:rPr>
                <a:t>. HACCP</a:t>
              </a:r>
              <a:r>
                <a:rPr kumimoji="1" lang="ja-JP" altLang="en-US" sz="2400" dirty="0">
                  <a:latin typeface="+mn-ea"/>
                </a:rPr>
                <a:t>とは　　　　　　　　　　　 　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ja-JP" altLang="en-US" sz="2400" dirty="0">
                  <a:latin typeface="+mn-ea"/>
                </a:rPr>
                <a:t>２</a:t>
              </a:r>
              <a:r>
                <a:rPr kumimoji="1" lang="en-US" altLang="ja-JP" sz="2400" dirty="0">
                  <a:latin typeface="+mn-ea"/>
                </a:rPr>
                <a:t>.</a:t>
              </a:r>
              <a:r>
                <a:rPr kumimoji="1" lang="ja-JP" altLang="en-US" sz="2400" dirty="0">
                  <a:latin typeface="+mn-ea"/>
                </a:rPr>
                <a:t> 制度化される背景　　　 　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ja-JP" altLang="en-US" sz="2400" dirty="0">
                  <a:latin typeface="+mn-ea"/>
                </a:rPr>
                <a:t>３</a:t>
              </a:r>
              <a:r>
                <a:rPr kumimoji="1" lang="en-US" altLang="ja-JP" sz="2400" dirty="0">
                  <a:latin typeface="+mn-ea"/>
                </a:rPr>
                <a:t>. </a:t>
              </a:r>
              <a:r>
                <a:rPr kumimoji="1" lang="ja-JP" altLang="en-US" sz="2400" dirty="0">
                  <a:latin typeface="+mn-ea"/>
                </a:rPr>
                <a:t>取り組むべきこと</a:t>
              </a:r>
              <a:endParaRPr kumimoji="1" lang="en-US" altLang="ja-JP" sz="2400" dirty="0">
                <a:latin typeface="+mn-ea"/>
              </a:endParaRPr>
            </a:p>
            <a:p>
              <a:r>
                <a:rPr kumimoji="1" lang="ja-JP" altLang="en-US" sz="2400" dirty="0">
                  <a:latin typeface="+mn-ea"/>
                </a:rPr>
                <a:t>４</a:t>
              </a:r>
              <a:r>
                <a:rPr kumimoji="1" lang="en-US" altLang="ja-JP" sz="2400" dirty="0">
                  <a:latin typeface="+mn-ea"/>
                </a:rPr>
                <a:t>. </a:t>
              </a:r>
              <a:r>
                <a:rPr kumimoji="1" lang="ja-JP" altLang="en-US" sz="2400" dirty="0">
                  <a:latin typeface="+mn-ea"/>
                </a:rPr>
                <a:t>一般的衛生管理・重要ポイント</a:t>
              </a:r>
              <a:endParaRPr lang="ja-JP" altLang="en-US" sz="2400" dirty="0"/>
            </a:p>
            <a:p>
              <a:r>
                <a:rPr kumimoji="1" lang="ja-JP" altLang="en-US" sz="2400" dirty="0">
                  <a:latin typeface="+mn-ea"/>
                </a:rPr>
                <a:t>５</a:t>
              </a:r>
              <a:r>
                <a:rPr kumimoji="1" lang="en-US" altLang="ja-JP" sz="2400" dirty="0">
                  <a:latin typeface="+mn-ea"/>
                </a:rPr>
                <a:t>. HACCP</a:t>
              </a:r>
              <a:r>
                <a:rPr kumimoji="1" lang="ja-JP" altLang="en-US" sz="2400" dirty="0">
                  <a:latin typeface="+mn-ea"/>
                </a:rPr>
                <a:t>導入のメリット　　　　　　　　</a:t>
              </a:r>
              <a:endParaRPr lang="ja-JP" altLang="en-US" sz="2400" dirty="0"/>
            </a:p>
            <a:p>
              <a:r>
                <a:rPr kumimoji="1" lang="ja-JP" altLang="en-US" sz="2400" dirty="0">
                  <a:latin typeface="+mn-ea"/>
                </a:rPr>
                <a:t>６</a:t>
              </a:r>
              <a:r>
                <a:rPr kumimoji="1" lang="en-US" altLang="ja-JP" sz="2400" dirty="0">
                  <a:latin typeface="+mn-ea"/>
                </a:rPr>
                <a:t>. </a:t>
              </a:r>
              <a:r>
                <a:rPr kumimoji="1" lang="ja-JP" altLang="en-US" sz="2400" dirty="0">
                  <a:latin typeface="+mn-ea"/>
                </a:rPr>
                <a:t>５</a:t>
              </a:r>
              <a:r>
                <a:rPr kumimoji="1" lang="en-US" altLang="ja-JP" sz="2400" dirty="0">
                  <a:latin typeface="+mn-ea"/>
                </a:rPr>
                <a:t>S</a:t>
              </a:r>
              <a:r>
                <a:rPr kumimoji="1" lang="ja-JP" altLang="en-US" sz="2400" dirty="0">
                  <a:latin typeface="+mn-ea"/>
                </a:rPr>
                <a:t>で 改善しましょう　 </a:t>
              </a:r>
              <a:endParaRPr lang="ja-JP" altLang="en-US" sz="2400" dirty="0"/>
            </a:p>
            <a:p>
              <a:r>
                <a:rPr kumimoji="1" lang="ja-JP" altLang="en-US" sz="2400" dirty="0">
                  <a:latin typeface="+mn-ea"/>
                </a:rPr>
                <a:t>７</a:t>
              </a:r>
              <a:r>
                <a:rPr kumimoji="1" lang="en-US" altLang="ja-JP" sz="2400" dirty="0">
                  <a:latin typeface="+mn-ea"/>
                </a:rPr>
                <a:t>.</a:t>
              </a:r>
              <a:r>
                <a:rPr kumimoji="1" lang="ja-JP" altLang="en-US" sz="2400" dirty="0">
                  <a:latin typeface="+mn-ea"/>
                </a:rPr>
                <a:t> </a:t>
              </a:r>
              <a:r>
                <a:rPr kumimoji="1" lang="en-US" altLang="ja-JP" sz="2400" dirty="0">
                  <a:latin typeface="+mn-ea"/>
                </a:rPr>
                <a:t>｢</a:t>
              </a:r>
              <a:r>
                <a:rPr kumimoji="1" lang="ja-JP" altLang="en-US" sz="2400" dirty="0">
                  <a:latin typeface="+mn-ea"/>
                </a:rPr>
                <a:t>清潔区域」意識していますか？　</a:t>
              </a:r>
              <a:endParaRPr kumimoji="1" lang="en-US" altLang="ja-JP" sz="2400" dirty="0">
                <a:latin typeface="+mn-ea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9B6A653-5EFB-4B20-B8A5-22BDFA6E0CED}"/>
                </a:ext>
              </a:extLst>
            </p:cNvPr>
            <p:cNvSpPr/>
            <p:nvPr/>
          </p:nvSpPr>
          <p:spPr>
            <a:xfrm>
              <a:off x="-2697039" y="2161589"/>
              <a:ext cx="5158224" cy="404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2400" dirty="0"/>
                <a:t>❏あなたのお片づけレベルチェック</a:t>
              </a:r>
              <a:endParaRPr kumimoji="1" lang="en-US" altLang="ja-JP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4258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6796CA-F741-4B28-A240-4DCDD77EFDE7}"/>
              </a:ext>
            </a:extLst>
          </p:cNvPr>
          <p:cNvSpPr/>
          <p:nvPr/>
        </p:nvSpPr>
        <p:spPr>
          <a:xfrm>
            <a:off x="-6226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13.</a:t>
            </a:r>
            <a:r>
              <a:rPr kumimoji="1" lang="ja-JP" altLang="en-US" sz="4000" b="1" dirty="0">
                <a:latin typeface="+mj-ea"/>
                <a:ea typeface="+mj-ea"/>
              </a:rPr>
              <a:t>習慣化の仕組み作り</a:t>
            </a:r>
            <a:endParaRPr kumimoji="1" lang="ja-JP" altLang="en-US" sz="4000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BE40CA-55B6-47C3-B980-D17C1466090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805"/>
          <a:stretch/>
        </p:blipFill>
        <p:spPr>
          <a:xfrm>
            <a:off x="3630682" y="2587107"/>
            <a:ext cx="2880000" cy="2160000"/>
          </a:xfrm>
          <a:prstGeom prst="rect">
            <a:avLst/>
          </a:prstGeom>
          <a:ln>
            <a:noFill/>
          </a:ln>
        </p:spPr>
      </p:pic>
      <p:pic>
        <p:nvPicPr>
          <p:cNvPr id="8" name="図 7" descr="屋内, いっぱい, 満杯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90CA422-0AE3-413F-B065-818BDC4FF54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313" y="2587107"/>
            <a:ext cx="2880000" cy="2160000"/>
          </a:xfrm>
          <a:prstGeom prst="rect">
            <a:avLst/>
          </a:prstGeom>
          <a:ln>
            <a:noFill/>
          </a:ln>
        </p:spPr>
      </p:pic>
      <p:pic>
        <p:nvPicPr>
          <p:cNvPr id="6" name="図 5" descr="棚に陳列されている&#10;&#10;自動的に生成された説明">
            <a:extLst>
              <a:ext uri="{FF2B5EF4-FFF2-40B4-BE49-F238E27FC236}">
                <a16:creationId xmlns:a16="http://schemas.microsoft.com/office/drawing/2014/main" id="{1D7F8437-D301-4E67-B584-D97A556F4701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4208" r="3129" b="4301"/>
          <a:stretch/>
        </p:blipFill>
        <p:spPr>
          <a:xfrm>
            <a:off x="529052" y="2547406"/>
            <a:ext cx="2880000" cy="2160000"/>
          </a:xfrm>
          <a:prstGeom prst="rect">
            <a:avLst/>
          </a:prstGeom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BB894-D845-42D0-A28B-AADD7CF84374}"/>
              </a:ext>
            </a:extLst>
          </p:cNvPr>
          <p:cNvSpPr txBox="1"/>
          <p:nvPr/>
        </p:nvSpPr>
        <p:spPr>
          <a:xfrm>
            <a:off x="466726" y="5075558"/>
            <a:ext cx="288366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従業員の教育プログラムはありますか？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dirty="0"/>
              <a:t>休憩室の使い方などにルールはありますか？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030505-7721-45D8-B415-17EADB217B7F}"/>
              </a:ext>
            </a:extLst>
          </p:cNvPr>
          <p:cNvSpPr txBox="1"/>
          <p:nvPr/>
        </p:nvSpPr>
        <p:spPr>
          <a:xfrm>
            <a:off x="1748130" y="1395306"/>
            <a:ext cx="6570324" cy="675891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「しつけ」とは習慣づけることである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85FD09-0674-4470-AD1D-9642C6EE29B1}"/>
              </a:ext>
            </a:extLst>
          </p:cNvPr>
          <p:cNvSpPr txBox="1"/>
          <p:nvPr/>
        </p:nvSpPr>
        <p:spPr>
          <a:xfrm>
            <a:off x="3669619" y="5075558"/>
            <a:ext cx="2841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廃棄の期限、責任者は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決まっていますか？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dirty="0"/>
              <a:t>赤札で要らないモノを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判断しやすくしましょう</a:t>
            </a:r>
            <a:endParaRPr kumimoji="1"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D12918-FF28-44FB-AAEA-F9A1BD1C1B31}"/>
              </a:ext>
            </a:extLst>
          </p:cNvPr>
          <p:cNvSpPr txBox="1"/>
          <p:nvPr/>
        </p:nvSpPr>
        <p:spPr>
          <a:xfrm>
            <a:off x="6720711" y="5075558"/>
            <a:ext cx="290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ラベリングをし、誰でも元に戻せる仕組みと、使ったら元に戻す習慣作りしましょう。</a:t>
            </a:r>
            <a:endParaRPr kumimoji="1" lang="en-US" altLang="ja-JP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529AFE9-FC5D-4A40-9551-7592919C4F76}"/>
              </a:ext>
            </a:extLst>
          </p:cNvPr>
          <p:cNvSpPr/>
          <p:nvPr/>
        </p:nvSpPr>
        <p:spPr>
          <a:xfrm>
            <a:off x="493590" y="2426502"/>
            <a:ext cx="2879999" cy="4171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004A86F-1E9A-44BD-A0D9-BCCCDF0C35B8}"/>
              </a:ext>
            </a:extLst>
          </p:cNvPr>
          <p:cNvSpPr/>
          <p:nvPr/>
        </p:nvSpPr>
        <p:spPr>
          <a:xfrm>
            <a:off x="3630680" y="2400995"/>
            <a:ext cx="2879999" cy="4171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178E93-68AE-4B68-8B80-990C1559EE6B}"/>
              </a:ext>
            </a:extLst>
          </p:cNvPr>
          <p:cNvSpPr/>
          <p:nvPr/>
        </p:nvSpPr>
        <p:spPr>
          <a:xfrm>
            <a:off x="6732312" y="2400995"/>
            <a:ext cx="2879999" cy="4171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943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4D399E-A7BF-4375-80B2-D80B8FA044FD}"/>
              </a:ext>
            </a:extLst>
          </p:cNvPr>
          <p:cNvGrpSpPr/>
          <p:nvPr/>
        </p:nvGrpSpPr>
        <p:grpSpPr>
          <a:xfrm>
            <a:off x="1553423" y="341203"/>
            <a:ext cx="6972192" cy="6786672"/>
            <a:chOff x="3340508" y="733502"/>
            <a:chExt cx="14993122" cy="14594177"/>
          </a:xfrm>
        </p:grpSpPr>
        <p:pic>
          <p:nvPicPr>
            <p:cNvPr id="4" name="図 3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1917B7C6-BA21-4CAD-815A-FB40CEFC6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0282" y="4134333"/>
              <a:ext cx="14373574" cy="11193346"/>
            </a:xfrm>
            <a:prstGeom prst="rect">
              <a:avLst/>
            </a:prstGeom>
          </p:spPr>
        </p:pic>
        <p:pic>
          <p:nvPicPr>
            <p:cNvPr id="5" name="図 4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A9ECA2E4-BA86-4202-A13E-5D38C64F7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0508" y="733502"/>
              <a:ext cx="14993122" cy="2910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361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8793F75-0F82-469F-B934-383371887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4828" r="8078" b="5712"/>
          <a:stretch/>
        </p:blipFill>
        <p:spPr>
          <a:xfrm>
            <a:off x="474663" y="466725"/>
            <a:ext cx="4366517" cy="65114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ADB9025-0CDD-4BD3-9580-700D39828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5712" r="4630" b="3498"/>
          <a:stretch/>
        </p:blipFill>
        <p:spPr>
          <a:xfrm>
            <a:off x="4962418" y="265023"/>
            <a:ext cx="4880225" cy="686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04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13D47-1456-499B-9104-7926A490F1A3}"/>
              </a:ext>
            </a:extLst>
          </p:cNvPr>
          <p:cNvGrpSpPr/>
          <p:nvPr/>
        </p:nvGrpSpPr>
        <p:grpSpPr>
          <a:xfrm>
            <a:off x="0" y="106"/>
            <a:ext cx="10079028" cy="7006503"/>
            <a:chOff x="0" y="0"/>
            <a:chExt cx="21674117" cy="15066906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E3CE77D-06E6-4549-8CAC-AA811291D3B7}"/>
                </a:ext>
              </a:extLst>
            </p:cNvPr>
            <p:cNvSpPr txBox="1"/>
            <p:nvPr/>
          </p:nvSpPr>
          <p:spPr>
            <a:xfrm>
              <a:off x="1490096" y="13117688"/>
              <a:ext cx="18693944" cy="1949218"/>
            </a:xfrm>
            <a:prstGeom prst="rect">
              <a:avLst/>
            </a:prstGeom>
          </p:spPr>
          <p:txBody>
            <a:bodyPr vert="horz" lIns="42522" tIns="21261" rIns="42522" bIns="21261" rtlCol="0" anchor="ctr">
              <a:normAutofit/>
            </a:bodyPr>
            <a:lstStyle/>
            <a:p>
              <a:pPr algn="ctr" defTabSz="425196">
                <a:lnSpc>
                  <a:spcPct val="90000"/>
                </a:lnSpc>
                <a:spcBef>
                  <a:spcPct val="0"/>
                </a:spcBef>
                <a:spcAft>
                  <a:spcPts val="279"/>
                </a:spcAft>
              </a:pPr>
              <a:r>
                <a:rPr kumimoji="1" lang="ja-JP" altLang="en-US" sz="3720" b="1" dirty="0">
                  <a:latin typeface="+mj-lt"/>
                  <a:ea typeface="+mj-ea"/>
                  <a:cs typeface="+mj-cs"/>
                </a:rPr>
                <a:t>ご清聴ありがとうございました</a:t>
              </a: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C2FA119-BEC8-4A94-93ED-0FD35B184467}"/>
                </a:ext>
              </a:extLst>
            </p:cNvPr>
            <p:cNvGrpSpPr/>
            <p:nvPr/>
          </p:nvGrpSpPr>
          <p:grpSpPr>
            <a:xfrm>
              <a:off x="0" y="0"/>
              <a:ext cx="21674117" cy="12790299"/>
              <a:chOff x="0" y="0"/>
              <a:chExt cx="21674117" cy="12790299"/>
            </a:xfrm>
          </p:grpSpPr>
          <p:pic>
            <p:nvPicPr>
              <p:cNvPr id="6" name="図 5" descr="記号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E5AD4D5-FE93-4E73-8021-72C8B2031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"/>
              <a:stretch/>
            </p:blipFill>
            <p:spPr>
              <a:xfrm>
                <a:off x="0" y="0"/>
                <a:ext cx="21674117" cy="12790299"/>
              </a:xfrm>
              <a:prstGeom prst="rect">
                <a:avLst/>
              </a:prstGeom>
            </p:spPr>
          </p:pic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D814C2D-1CBE-4A07-A215-C29BC4177744}"/>
                  </a:ext>
                </a:extLst>
              </p:cNvPr>
              <p:cNvSpPr txBox="1"/>
              <p:nvPr/>
            </p:nvSpPr>
            <p:spPr>
              <a:xfrm>
                <a:off x="3489158" y="9210841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整理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7225FE76-A96A-4BCE-B32D-DC474CAC649A}"/>
                  </a:ext>
                </a:extLst>
              </p:cNvPr>
              <p:cNvSpPr txBox="1"/>
              <p:nvPr/>
            </p:nvSpPr>
            <p:spPr>
              <a:xfrm>
                <a:off x="6505073" y="7527834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整頓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3E5BB70-99A8-461A-A0F8-58DB378C55B4}"/>
                  </a:ext>
                </a:extLst>
              </p:cNvPr>
              <p:cNvSpPr txBox="1"/>
              <p:nvPr/>
            </p:nvSpPr>
            <p:spPr>
              <a:xfrm>
                <a:off x="9417340" y="5794994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清掃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851BFCD5-ECFE-40FD-89F2-6FA5083A15FD}"/>
                  </a:ext>
                </a:extLst>
              </p:cNvPr>
              <p:cNvSpPr txBox="1"/>
              <p:nvPr/>
            </p:nvSpPr>
            <p:spPr>
              <a:xfrm>
                <a:off x="12256794" y="4026897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清潔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17A20048-C3E4-40A4-BFC6-8D088256BF1E}"/>
                  </a:ext>
                </a:extLst>
              </p:cNvPr>
              <p:cNvSpPr txBox="1"/>
              <p:nvPr/>
            </p:nvSpPr>
            <p:spPr>
              <a:xfrm>
                <a:off x="15368317" y="2265372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習慣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161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F0FE709-1224-48CB-A4EC-991E0F37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改善整理コンサルタント協会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2D9F58-11BC-4DAB-9A01-5DDD8FE04333}"/>
              </a:ext>
            </a:extLst>
          </p:cNvPr>
          <p:cNvSpPr/>
          <p:nvPr/>
        </p:nvSpPr>
        <p:spPr>
          <a:xfrm>
            <a:off x="0" y="260913"/>
            <a:ext cx="10079038" cy="569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</a:rPr>
              <a:t>あなたのお片付けレベルチェック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BA8A47C-8B8F-4588-BEFB-8ECB5102A8CC}"/>
              </a:ext>
            </a:extLst>
          </p:cNvPr>
          <p:cNvSpPr/>
          <p:nvPr/>
        </p:nvSpPr>
        <p:spPr>
          <a:xfrm>
            <a:off x="1483279" y="898527"/>
            <a:ext cx="5073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/>
              <a:t>もしかして、お店が片づかないのは 私のせい？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C1F3A1-628C-4638-8000-7DDAE05836BA}"/>
              </a:ext>
            </a:extLst>
          </p:cNvPr>
          <p:cNvSpPr txBox="1"/>
          <p:nvPr/>
        </p:nvSpPr>
        <p:spPr>
          <a:xfrm>
            <a:off x="7333006" y="1555411"/>
            <a:ext cx="227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　〇</a:t>
            </a:r>
            <a:r>
              <a:rPr kumimoji="1" lang="ja-JP" altLang="en-US" sz="1200" dirty="0"/>
              <a:t>のついた</a:t>
            </a:r>
            <a:r>
              <a:rPr kumimoji="1" lang="ja-JP" altLang="en-US" sz="1600" dirty="0"/>
              <a:t>記号の</a:t>
            </a:r>
            <a:br>
              <a:rPr kumimoji="1" lang="en-US" altLang="ja-JP" sz="1600" dirty="0"/>
            </a:br>
            <a:r>
              <a:rPr kumimoji="1" lang="ja-JP" altLang="en-US" sz="1600" dirty="0"/>
              <a:t>　合計を枠に記入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C98DBA3F-DFB9-4143-9B26-00A2C4D21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110302"/>
              </p:ext>
            </p:extLst>
          </p:nvPr>
        </p:nvGraphicFramePr>
        <p:xfrm>
          <a:off x="918524" y="1336202"/>
          <a:ext cx="5821833" cy="567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064">
                  <a:extLst>
                    <a:ext uri="{9D8B030D-6E8A-4147-A177-3AD203B41FA5}">
                      <a16:colId xmlns:a16="http://schemas.microsoft.com/office/drawing/2014/main" val="3120753908"/>
                    </a:ext>
                  </a:extLst>
                </a:gridCol>
                <a:gridCol w="4570261">
                  <a:extLst>
                    <a:ext uri="{9D8B030D-6E8A-4147-A177-3AD203B41FA5}">
                      <a16:colId xmlns:a16="http://schemas.microsoft.com/office/drawing/2014/main" val="111155237"/>
                    </a:ext>
                  </a:extLst>
                </a:gridCol>
                <a:gridCol w="682508">
                  <a:extLst>
                    <a:ext uri="{9D8B030D-6E8A-4147-A177-3AD203B41FA5}">
                      <a16:colId xmlns:a16="http://schemas.microsoft.com/office/drawing/2014/main" val="3335538912"/>
                    </a:ext>
                  </a:extLst>
                </a:gridCol>
              </a:tblGrid>
              <a:tr h="2794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家中スッキリ、お家が快適空間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335286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収納用品、棚を多く使い収納している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32907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モノは少ないが モノがあちこちにある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648038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収納スペースからモノが溢れている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027845"/>
                  </a:ext>
                </a:extLst>
              </a:tr>
              <a:tr h="2794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家の中は、お気に入りのモノだけがある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98265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棚や引き出しに ぎっしりモノが入っている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948096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モノを探すことが多い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376653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「とりあえず」とモノを 取り残している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091385"/>
                  </a:ext>
                </a:extLst>
              </a:tr>
              <a:tr h="2794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必要なモノだけ買う、ストックは少ない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094884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購入する時に、収納場所を考えずに買う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570713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「お得」の言葉についツラれてモノを買う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710689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気づきたら同じモノを いくつも買っている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899993"/>
                  </a:ext>
                </a:extLst>
              </a:tr>
              <a:tr h="2794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思い出のモノも 上手く数を管理している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790547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捨てられない思い出のモノが多くある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319577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思い出のモノは まとめて置いている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403612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思い出のモノが 収納場所を占拠している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17048"/>
                  </a:ext>
                </a:extLst>
              </a:tr>
              <a:tr h="2794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</a:t>
                      </a:r>
                      <a:r>
                        <a:rPr lang="en-US" altLang="ja-JP" sz="1800" u="none" strike="noStrike" dirty="0">
                          <a:effectLst/>
                        </a:rPr>
                        <a:t>1</a:t>
                      </a:r>
                      <a:r>
                        <a:rPr lang="ja-JP" altLang="en-US" sz="1800" u="none" strike="noStrike">
                          <a:effectLst/>
                        </a:rPr>
                        <a:t>つ買ったら</a:t>
                      </a:r>
                      <a:r>
                        <a:rPr lang="en-US" altLang="ja-JP" sz="1800" u="none" strike="noStrike" dirty="0">
                          <a:effectLst/>
                        </a:rPr>
                        <a:t>1</a:t>
                      </a:r>
                      <a:r>
                        <a:rPr lang="ja-JP" altLang="en-US" sz="1800" u="none" strike="noStrike">
                          <a:effectLst/>
                        </a:rPr>
                        <a:t>つ捨てるを 実践している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896228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隙間を見つけたら収納したくなる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402165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片づけにはモノを 大量に捨てるのが良い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65191"/>
                  </a:ext>
                </a:extLst>
              </a:tr>
              <a:tr h="2794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モノを捨てるのは損を することだと思う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157111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C7D31524-8917-4CF9-99F3-8DECF8D9C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92994"/>
              </p:ext>
            </p:extLst>
          </p:nvPr>
        </p:nvGraphicFramePr>
        <p:xfrm>
          <a:off x="7778218" y="2341846"/>
          <a:ext cx="1185673" cy="4000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673">
                  <a:extLst>
                    <a:ext uri="{9D8B030D-6E8A-4147-A177-3AD203B41FA5}">
                      <a16:colId xmlns:a16="http://schemas.microsoft.com/office/drawing/2014/main" val="2011770330"/>
                    </a:ext>
                  </a:extLst>
                </a:gridCol>
              </a:tblGrid>
              <a:tr h="279259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A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35387"/>
                  </a:ext>
                </a:extLst>
              </a:tr>
              <a:tr h="60769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>
                          <a:effectLst/>
                        </a:rPr>
                        <a:t>　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18180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B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476810"/>
                  </a:ext>
                </a:extLst>
              </a:tr>
              <a:tr h="6254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>
                          <a:effectLst/>
                        </a:rPr>
                        <a:t>　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196797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C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216010"/>
                  </a:ext>
                </a:extLst>
              </a:tr>
              <a:tr h="63680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>
                          <a:effectLst/>
                        </a:rPr>
                        <a:t>　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792736"/>
                  </a:ext>
                </a:extLst>
              </a:tr>
              <a:tr h="265459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D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86437"/>
                  </a:ext>
                </a:extLst>
              </a:tr>
              <a:tr h="62848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>
                          <a:effectLst/>
                        </a:rPr>
                        <a:t>　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806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15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1861DB-5567-470E-A8BC-AD3D2AD29551}"/>
              </a:ext>
            </a:extLst>
          </p:cNvPr>
          <p:cNvSpPr/>
          <p:nvPr/>
        </p:nvSpPr>
        <p:spPr>
          <a:xfrm>
            <a:off x="0" y="0"/>
            <a:ext cx="10079038" cy="696674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2400" dirty="0"/>
          </a:p>
        </p:txBody>
      </p:sp>
      <p:graphicFrame>
        <p:nvGraphicFramePr>
          <p:cNvPr id="6" name="図表 5">
            <a:extLst>
              <a:ext uri="{FF2B5EF4-FFF2-40B4-BE49-F238E27FC236}">
                <a16:creationId xmlns:a16="http://schemas.microsoft.com/office/drawing/2014/main" id="{7DE5464A-0B0D-4519-AB63-7FC98C909D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1985569"/>
              </p:ext>
            </p:extLst>
          </p:nvPr>
        </p:nvGraphicFramePr>
        <p:xfrm>
          <a:off x="-668117" y="829926"/>
          <a:ext cx="7084271" cy="532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07CE58-1C0A-4F30-AADE-08E792340BF1}"/>
              </a:ext>
            </a:extLst>
          </p:cNvPr>
          <p:cNvSpPr txBox="1"/>
          <p:nvPr/>
        </p:nvSpPr>
        <p:spPr>
          <a:xfrm>
            <a:off x="209886" y="4718374"/>
            <a:ext cx="269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汚部屋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住人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78C815D-996A-48C3-B0C2-7ABF2010551D}"/>
              </a:ext>
            </a:extLst>
          </p:cNvPr>
          <p:cNvSpPr txBox="1"/>
          <p:nvPr/>
        </p:nvSpPr>
        <p:spPr>
          <a:xfrm>
            <a:off x="-168398" y="2116878"/>
            <a:ext cx="342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整理収納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が苦手</a:t>
            </a:r>
            <a:endParaRPr kumimoji="1" lang="en-US" altLang="ja-JP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7FB640-4E34-40E0-80DA-AD1A995C12A9}"/>
              </a:ext>
            </a:extLst>
          </p:cNvPr>
          <p:cNvSpPr txBox="1"/>
          <p:nvPr/>
        </p:nvSpPr>
        <p:spPr>
          <a:xfrm>
            <a:off x="2802086" y="2019585"/>
            <a:ext cx="2569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整理収納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が得意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E4B7DE-AE9C-4739-94A4-000D61A50D0C}"/>
              </a:ext>
            </a:extLst>
          </p:cNvPr>
          <p:cNvSpPr txBox="1"/>
          <p:nvPr/>
        </p:nvSpPr>
        <p:spPr>
          <a:xfrm>
            <a:off x="2986397" y="4626026"/>
            <a:ext cx="2569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詰め込み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収納</a:t>
            </a:r>
            <a:endParaRPr kumimoji="1" lang="en-US" altLang="ja-JP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E868C4-8894-4303-A48A-468EA4FCE204}"/>
              </a:ext>
            </a:extLst>
          </p:cNvPr>
          <p:cNvSpPr txBox="1"/>
          <p:nvPr/>
        </p:nvSpPr>
        <p:spPr>
          <a:xfrm>
            <a:off x="3510605" y="1366444"/>
            <a:ext cx="1152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rgbClr val="FF0000"/>
                </a:solidFill>
                <a:latin typeface="+mn-ea"/>
              </a:rPr>
              <a:t>A</a:t>
            </a:r>
            <a:endParaRPr kumimoji="1" lang="ja-JP" altLang="en-US" sz="4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46F65C-0C1F-4826-BF04-2E7E19A752A2}"/>
              </a:ext>
            </a:extLst>
          </p:cNvPr>
          <p:cNvSpPr txBox="1"/>
          <p:nvPr/>
        </p:nvSpPr>
        <p:spPr>
          <a:xfrm>
            <a:off x="3732072" y="4038041"/>
            <a:ext cx="84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rgbClr val="0070C0"/>
                </a:solidFill>
                <a:latin typeface="+mn-ea"/>
              </a:rPr>
              <a:t>B</a:t>
            </a:r>
            <a:endParaRPr kumimoji="1" lang="ja-JP" altLang="en-US" sz="4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0C82DB-C0F2-4D6D-98CE-54710B17F9D7}"/>
              </a:ext>
            </a:extLst>
          </p:cNvPr>
          <p:cNvSpPr txBox="1"/>
          <p:nvPr/>
        </p:nvSpPr>
        <p:spPr>
          <a:xfrm>
            <a:off x="901937" y="1430338"/>
            <a:ext cx="115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rgbClr val="00B050"/>
                </a:solidFill>
                <a:latin typeface="+mn-ea"/>
              </a:rPr>
              <a:t>C</a:t>
            </a:r>
            <a:endParaRPr kumimoji="1" lang="ja-JP" altLang="en-US" sz="40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C63F5D-A413-4D29-B6E3-DAAECB7D2C65}"/>
              </a:ext>
            </a:extLst>
          </p:cNvPr>
          <p:cNvSpPr txBox="1"/>
          <p:nvPr/>
        </p:nvSpPr>
        <p:spPr>
          <a:xfrm>
            <a:off x="923899" y="4017790"/>
            <a:ext cx="115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accent2"/>
                </a:solidFill>
                <a:latin typeface="+mn-ea"/>
              </a:rPr>
              <a:t>D</a:t>
            </a:r>
            <a:endParaRPr kumimoji="1" lang="ja-JP" altLang="en-US" sz="40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E04C01-2D58-435B-B260-1228CF9F48E4}"/>
              </a:ext>
            </a:extLst>
          </p:cNvPr>
          <p:cNvSpPr txBox="1"/>
          <p:nvPr/>
        </p:nvSpPr>
        <p:spPr>
          <a:xfrm>
            <a:off x="5748037" y="780098"/>
            <a:ext cx="4295483" cy="690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A</a:t>
            </a:r>
            <a:r>
              <a:rPr kumimoji="1" lang="ja-JP" altLang="en-US" sz="2400" dirty="0"/>
              <a:t>が多い あなたは</a:t>
            </a:r>
            <a:endParaRPr kumimoji="1" lang="en-US" altLang="ja-JP" sz="2400" dirty="0"/>
          </a:p>
          <a:p>
            <a:r>
              <a:rPr kumimoji="1" lang="en-US" altLang="ja-JP" sz="2400" dirty="0"/>
              <a:t>    </a:t>
            </a:r>
            <a:r>
              <a:rPr kumimoji="1" lang="ja-JP" altLang="en-US" sz="2400" dirty="0"/>
              <a:t>生活しやすい収納上手さん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defTabSz="457186">
              <a:defRPr/>
            </a:pPr>
            <a:r>
              <a:rPr kumimoji="1" lang="en-US" altLang="ja-JP" sz="2400" dirty="0">
                <a:solidFill>
                  <a:srgbClr val="0070C0"/>
                </a:solidFill>
                <a:latin typeface="游ゴシック"/>
                <a:ea typeface="游ゴシック"/>
              </a:rPr>
              <a:t>B</a:t>
            </a: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が多い あなたは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捨てるのは苦手、モノが多い　　　　　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詰め込み収納がお得意さん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en-US" altLang="ja-JP" sz="2400" dirty="0">
                <a:solidFill>
                  <a:srgbClr val="00B050"/>
                </a:solidFill>
                <a:latin typeface="游ゴシック"/>
                <a:ea typeface="游ゴシック"/>
              </a:rPr>
              <a:t>C</a:t>
            </a: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が多い あなたは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捨てるのは得意モノは多くない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けどリバウンドさん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en-US" altLang="ja-JP" sz="2400" dirty="0">
                <a:solidFill>
                  <a:srgbClr val="ED7D31"/>
                </a:solidFill>
                <a:latin typeface="游ゴシック"/>
                <a:ea typeface="游ゴシック"/>
              </a:rPr>
              <a:t>D</a:t>
            </a: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が多い あなたは　　　　　　　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捨てるのも収納も苦手な</a:t>
            </a:r>
            <a:br>
              <a:rPr kumimoji="1" lang="en-US" altLang="ja-JP" sz="2400" dirty="0">
                <a:solidFill>
                  <a:prstClr val="black"/>
                </a:solidFill>
                <a:latin typeface="游ゴシック"/>
                <a:ea typeface="游ゴシック"/>
              </a:rPr>
            </a:b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収納下手さん</a:t>
            </a: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endParaRPr kumimoji="1" lang="en-US" altLang="ja-JP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09403F-060B-444A-BF73-F2025A2103EA}"/>
              </a:ext>
            </a:extLst>
          </p:cNvPr>
          <p:cNvSpPr txBox="1"/>
          <p:nvPr/>
        </p:nvSpPr>
        <p:spPr>
          <a:xfrm>
            <a:off x="2070205" y="536269"/>
            <a:ext cx="1629931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整理力</a:t>
            </a:r>
            <a:r>
              <a:rPr lang="en-US" altLang="ja-JP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:</a:t>
            </a:r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高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572A74-182E-4E08-A9C0-B8B1C1A43F60}"/>
              </a:ext>
            </a:extLst>
          </p:cNvPr>
          <p:cNvSpPr txBox="1"/>
          <p:nvPr/>
        </p:nvSpPr>
        <p:spPr>
          <a:xfrm>
            <a:off x="0" y="3364642"/>
            <a:ext cx="74849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低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1018E2A-C72F-4A62-9AD3-68098F9E1D5E}"/>
              </a:ext>
            </a:extLst>
          </p:cNvPr>
          <p:cNvSpPr txBox="1"/>
          <p:nvPr/>
        </p:nvSpPr>
        <p:spPr>
          <a:xfrm>
            <a:off x="5000691" y="3180483"/>
            <a:ext cx="111009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収納力</a:t>
            </a:r>
            <a:endParaRPr lang="en-US" altLang="ja-JP" sz="2177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algn="ctr" defTabSz="414772"/>
            <a:r>
              <a:rPr lang="en-US" altLang="ja-JP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:</a:t>
            </a:r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高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BE62076-E06A-4C7A-A533-888CD0D3BA30}"/>
              </a:ext>
            </a:extLst>
          </p:cNvPr>
          <p:cNvSpPr txBox="1"/>
          <p:nvPr/>
        </p:nvSpPr>
        <p:spPr>
          <a:xfrm>
            <a:off x="2527948" y="6091611"/>
            <a:ext cx="74849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低</a:t>
            </a:r>
          </a:p>
        </p:txBody>
      </p:sp>
    </p:spTree>
    <p:extLst>
      <p:ext uri="{BB962C8B-B14F-4D97-AF65-F5344CB8AC3E}">
        <p14:creationId xmlns:p14="http://schemas.microsoft.com/office/powerpoint/2010/main" val="105092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1EB65B0-D147-4917-A91B-E81EEECA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21" y="5396570"/>
            <a:ext cx="1981372" cy="15546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0F7C7E2-0088-4C26-B706-6815D2BCE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93" y="5597646"/>
            <a:ext cx="7358510" cy="15302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36E2FC-042A-468D-8584-C8B088E7DFBA}"/>
              </a:ext>
            </a:extLst>
          </p:cNvPr>
          <p:cNvSpPr txBox="1"/>
          <p:nvPr/>
        </p:nvSpPr>
        <p:spPr>
          <a:xfrm>
            <a:off x="584389" y="50323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◆制度化の準備期間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5314ED-4EF0-45DB-885F-95E15906D0A4}"/>
              </a:ext>
            </a:extLst>
          </p:cNvPr>
          <p:cNvSpPr txBox="1"/>
          <p:nvPr/>
        </p:nvSpPr>
        <p:spPr>
          <a:xfrm>
            <a:off x="1379273" y="5010943"/>
            <a:ext cx="635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出典：</a:t>
            </a:r>
            <a:r>
              <a:rPr kumimoji="1" lang="en-US" altLang="ja-JP" sz="1200" dirty="0"/>
              <a:t>2019</a:t>
            </a:r>
            <a:r>
              <a:rPr kumimoji="1" lang="ja-JP" altLang="en-US" sz="1200" dirty="0"/>
              <a:t>年</a:t>
            </a:r>
            <a:r>
              <a:rPr kumimoji="1" lang="en-US" altLang="ja-JP" sz="1200" dirty="0"/>
              <a:t>10</a:t>
            </a:r>
            <a:r>
              <a:rPr kumimoji="1" lang="ja-JP" altLang="en-US" sz="1200" dirty="0"/>
              <a:t>月</a:t>
            </a:r>
            <a:r>
              <a:rPr kumimoji="1" lang="en-US" altLang="ja-JP" sz="1200" dirty="0"/>
              <a:t>9</a:t>
            </a:r>
            <a:r>
              <a:rPr kumimoji="1" lang="ja-JP" altLang="en-US" sz="1200" dirty="0"/>
              <a:t>日食品衛生法等の一部改正する法律の施行日を定める政令（第</a:t>
            </a:r>
            <a:r>
              <a:rPr kumimoji="1" lang="en-US" altLang="ja-JP" sz="1200" dirty="0"/>
              <a:t>121</a:t>
            </a:r>
            <a:r>
              <a:rPr kumimoji="1" lang="ja-JP" altLang="en-US" sz="1200" dirty="0"/>
              <a:t>号）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DA2100B-7C40-4561-84E7-7555E39AE258}"/>
              </a:ext>
            </a:extLst>
          </p:cNvPr>
          <p:cNvGrpSpPr/>
          <p:nvPr/>
        </p:nvGrpSpPr>
        <p:grpSpPr>
          <a:xfrm>
            <a:off x="690676" y="981586"/>
            <a:ext cx="8697685" cy="4029357"/>
            <a:chOff x="690676" y="981586"/>
            <a:chExt cx="8697685" cy="4029357"/>
          </a:xfrm>
        </p:grpSpPr>
        <p:pic>
          <p:nvPicPr>
            <p:cNvPr id="5" name="図 4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7CA63054-228B-48EC-AFDD-49ADB6EBD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18" b="12907"/>
            <a:stretch/>
          </p:blipFill>
          <p:spPr>
            <a:xfrm>
              <a:off x="690676" y="981586"/>
              <a:ext cx="8697685" cy="4003448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168B8A8-3CC2-4587-8921-6306645C8F04}"/>
                </a:ext>
              </a:extLst>
            </p:cNvPr>
            <p:cNvSpPr txBox="1"/>
            <p:nvPr/>
          </p:nvSpPr>
          <p:spPr>
            <a:xfrm>
              <a:off x="6565187" y="3779837"/>
              <a:ext cx="2236510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>
                  <a:solidFill>
                    <a:srgbClr val="FF0000"/>
                  </a:solidFill>
                </a:rPr>
                <a:t>　</a:t>
              </a:r>
              <a:r>
                <a:rPr kumimoji="1" lang="en-US" altLang="ja-JP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2021</a:t>
              </a:r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　</a:t>
              </a:r>
              <a:endParaRPr kumimoji="1" lang="en-US" altLang="ja-JP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kumimoji="1" lang="en-US" altLang="ja-JP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endParaRPr kumimoji="1" lang="en-US" altLang="ja-JP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endParaRPr kumimoji="1" lang="ja-JP" altLang="en-US" dirty="0"/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A209ADB-3903-4C19-A06B-E11914D9A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686" y="-97689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1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5D9CB4D-7297-4B76-95C1-07E218F0BD9F}"/>
              </a:ext>
            </a:extLst>
          </p:cNvPr>
          <p:cNvGrpSpPr/>
          <p:nvPr/>
        </p:nvGrpSpPr>
        <p:grpSpPr>
          <a:xfrm>
            <a:off x="1103486" y="1464699"/>
            <a:ext cx="7698032" cy="811751"/>
            <a:chOff x="1226776" y="1322356"/>
            <a:chExt cx="7698032" cy="811751"/>
          </a:xfrm>
        </p:grpSpPr>
        <p:sp>
          <p:nvSpPr>
            <p:cNvPr id="22" name="円/楕円 43">
              <a:extLst>
                <a:ext uri="{FF2B5EF4-FFF2-40B4-BE49-F238E27FC236}">
                  <a16:creationId xmlns:a16="http://schemas.microsoft.com/office/drawing/2014/main" id="{40F8E9B5-BEEE-4F7A-BB32-365EB39EEAC8}"/>
                </a:ext>
              </a:extLst>
            </p:cNvPr>
            <p:cNvSpPr/>
            <p:nvPr/>
          </p:nvSpPr>
          <p:spPr>
            <a:xfrm>
              <a:off x="4476375" y="1322356"/>
              <a:ext cx="812249" cy="808780"/>
            </a:xfrm>
            <a:prstGeom prst="ellipse">
              <a:avLst/>
            </a:prstGeom>
            <a:solidFill>
              <a:srgbClr val="FF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" name="円/楕円 40">
              <a:extLst>
                <a:ext uri="{FF2B5EF4-FFF2-40B4-BE49-F238E27FC236}">
                  <a16:creationId xmlns:a16="http://schemas.microsoft.com/office/drawing/2014/main" id="{1BF58A8F-B85E-4319-9108-7683DA44A6F7}"/>
                </a:ext>
              </a:extLst>
            </p:cNvPr>
            <p:cNvSpPr/>
            <p:nvPr/>
          </p:nvSpPr>
          <p:spPr>
            <a:xfrm>
              <a:off x="6132956" y="1334253"/>
              <a:ext cx="780469" cy="777136"/>
            </a:xfrm>
            <a:prstGeom prst="ellipse">
              <a:avLst/>
            </a:prstGeom>
            <a:solidFill>
              <a:srgbClr val="D5F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" name="円/楕円 46">
              <a:extLst>
                <a:ext uri="{FF2B5EF4-FFF2-40B4-BE49-F238E27FC236}">
                  <a16:creationId xmlns:a16="http://schemas.microsoft.com/office/drawing/2014/main" id="{A902E909-A9CD-460F-97C2-109B5D5E028D}"/>
                </a:ext>
              </a:extLst>
            </p:cNvPr>
            <p:cNvSpPr/>
            <p:nvPr/>
          </p:nvSpPr>
          <p:spPr>
            <a:xfrm>
              <a:off x="2851576" y="1335684"/>
              <a:ext cx="780469" cy="777136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" name="円/楕円 49">
              <a:extLst>
                <a:ext uri="{FF2B5EF4-FFF2-40B4-BE49-F238E27FC236}">
                  <a16:creationId xmlns:a16="http://schemas.microsoft.com/office/drawing/2014/main" id="{246492E9-3A19-4804-992C-89BB55B89F77}"/>
                </a:ext>
              </a:extLst>
            </p:cNvPr>
            <p:cNvSpPr/>
            <p:nvPr/>
          </p:nvSpPr>
          <p:spPr>
            <a:xfrm>
              <a:off x="1226776" y="1322452"/>
              <a:ext cx="780469" cy="777136"/>
            </a:xfrm>
            <a:prstGeom prst="ellipse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FF5FA036-7948-45E5-9C43-AE285888F602}"/>
                </a:ext>
              </a:extLst>
            </p:cNvPr>
            <p:cNvCxnSpPr/>
            <p:nvPr/>
          </p:nvCxnSpPr>
          <p:spPr>
            <a:xfrm>
              <a:off x="4886712" y="1980327"/>
              <a:ext cx="713427" cy="0"/>
            </a:xfrm>
            <a:prstGeom prst="line">
              <a:avLst/>
            </a:prstGeom>
            <a:solidFill>
              <a:srgbClr val="FFFC00"/>
            </a:solidFill>
            <a:ln w="127000" cap="rnd">
              <a:solidFill>
                <a:srgbClr val="FFFC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C93CBE6F-6F04-48E9-86FA-642784EEE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2201" y="1994107"/>
              <a:ext cx="592607" cy="1"/>
            </a:xfrm>
            <a:prstGeom prst="line">
              <a:avLst/>
            </a:prstGeom>
            <a:solidFill>
              <a:srgbClr val="008F00"/>
            </a:solidFill>
            <a:ln w="127000" cap="rnd">
              <a:solidFill>
                <a:srgbClr val="008F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08C66844-E366-4080-9A76-5AA618184B08}"/>
                </a:ext>
              </a:extLst>
            </p:cNvPr>
            <p:cNvCxnSpPr/>
            <p:nvPr/>
          </p:nvCxnSpPr>
          <p:spPr>
            <a:xfrm>
              <a:off x="6458152" y="1980327"/>
              <a:ext cx="863246" cy="0"/>
            </a:xfrm>
            <a:prstGeom prst="line">
              <a:avLst/>
            </a:prstGeom>
            <a:solidFill>
              <a:srgbClr val="D5FC79"/>
            </a:solidFill>
            <a:ln w="127000" cap="rnd">
              <a:solidFill>
                <a:srgbClr val="D5FC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E102ADA-E9D7-4756-82CB-6BC13F05D80B}"/>
                </a:ext>
              </a:extLst>
            </p:cNvPr>
            <p:cNvCxnSpPr>
              <a:cxnSpLocks/>
            </p:cNvCxnSpPr>
            <p:nvPr/>
          </p:nvCxnSpPr>
          <p:spPr>
            <a:xfrm>
              <a:off x="3262631" y="1976523"/>
              <a:ext cx="766066" cy="7609"/>
            </a:xfrm>
            <a:prstGeom prst="line">
              <a:avLst/>
            </a:prstGeom>
            <a:solidFill>
              <a:srgbClr val="FF9300"/>
            </a:solidFill>
            <a:ln w="127000" cap="rnd">
              <a:solidFill>
                <a:srgbClr val="FF93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330E950-C948-4AC7-BDB7-9D7543DC7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9504" y="1975586"/>
              <a:ext cx="825112" cy="9482"/>
            </a:xfrm>
            <a:prstGeom prst="line">
              <a:avLst/>
            </a:prstGeom>
            <a:solidFill>
              <a:srgbClr val="FF2600"/>
            </a:solidFill>
            <a:ln w="127000" cap="rnd">
              <a:solidFill>
                <a:srgbClr val="FF26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DFA171E5-A3A4-40C2-BD49-DD67BBE29062}"/>
                </a:ext>
              </a:extLst>
            </p:cNvPr>
            <p:cNvSpPr/>
            <p:nvPr/>
          </p:nvSpPr>
          <p:spPr>
            <a:xfrm>
              <a:off x="7736758" y="1356975"/>
              <a:ext cx="780469" cy="777132"/>
            </a:xfrm>
            <a:prstGeom prst="ellipse">
              <a:avLst/>
            </a:prstGeom>
            <a:solidFill>
              <a:srgbClr val="00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408EA5-2D38-4BD8-B477-6E9F03FC7F3A}"/>
              </a:ext>
            </a:extLst>
          </p:cNvPr>
          <p:cNvSpPr txBox="1"/>
          <p:nvPr/>
        </p:nvSpPr>
        <p:spPr>
          <a:xfrm>
            <a:off x="474663" y="4318130"/>
            <a:ext cx="9214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HACCP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とは食品の安全を確保するために、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食中毒・異物混入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を防ぐ方法です。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さらに現在行っている衛生管理の取り組みを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「最適化」「見える化」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します。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食中毒の原因となる［菌］は 食品以外の場所にもいます。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そのため、まず！飲食店の片づけが行われ、</a:t>
            </a: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衛生管理がしやすい環境づくり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が必要となります。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52C9DE-EC9B-4185-91E1-40BD7436BFDC}"/>
              </a:ext>
            </a:extLst>
          </p:cNvPr>
          <p:cNvSpPr/>
          <p:nvPr/>
        </p:nvSpPr>
        <p:spPr>
          <a:xfrm>
            <a:off x="0" y="335216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　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1.HACCP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n-cs"/>
              </a:rPr>
              <a:t>とは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D39AEA2-D8D0-443B-95C4-E70449DED526}"/>
              </a:ext>
            </a:extLst>
          </p:cNvPr>
          <p:cNvGrpSpPr/>
          <p:nvPr/>
        </p:nvGrpSpPr>
        <p:grpSpPr>
          <a:xfrm>
            <a:off x="1103486" y="1386664"/>
            <a:ext cx="7785567" cy="2065342"/>
            <a:chOff x="1394864" y="1290455"/>
            <a:chExt cx="7785567" cy="206534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0384879-945A-4586-989D-B0B75752DA04}"/>
                </a:ext>
              </a:extLst>
            </p:cNvPr>
            <p:cNvSpPr txBox="1"/>
            <p:nvPr/>
          </p:nvSpPr>
          <p:spPr>
            <a:xfrm>
              <a:off x="4700382" y="1306100"/>
              <a:ext cx="13338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ritical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498B413-C067-4818-ABB5-0B95DE750BAD}"/>
                </a:ext>
              </a:extLst>
            </p:cNvPr>
            <p:cNvSpPr txBox="1"/>
            <p:nvPr/>
          </p:nvSpPr>
          <p:spPr>
            <a:xfrm>
              <a:off x="1394864" y="1306100"/>
              <a:ext cx="1333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H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azard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1CD8735-8F12-4B67-B5D1-E1D53A88598F}"/>
                </a:ext>
              </a:extLst>
            </p:cNvPr>
            <p:cNvSpPr txBox="1"/>
            <p:nvPr/>
          </p:nvSpPr>
          <p:spPr>
            <a:xfrm>
              <a:off x="2999431" y="1306100"/>
              <a:ext cx="1506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A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nalysis</a:t>
              </a:r>
            </a:p>
          </p:txBody>
        </p:sp>
        <p:pic>
          <p:nvPicPr>
            <p:cNvPr id="9" name="グラフィックス 8" descr="警告">
              <a:extLst>
                <a:ext uri="{FF2B5EF4-FFF2-40B4-BE49-F238E27FC236}">
                  <a16:creationId xmlns:a16="http://schemas.microsoft.com/office/drawing/2014/main" id="{7FAC5A83-2595-4B75-AB54-1737826F6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4278" y="2630796"/>
              <a:ext cx="706569" cy="706569"/>
            </a:xfrm>
            <a:prstGeom prst="rect">
              <a:avLst/>
            </a:prstGeom>
          </p:spPr>
        </p:pic>
        <p:pic>
          <p:nvPicPr>
            <p:cNvPr id="10" name="グラフィックス 9" descr="電球と歯車">
              <a:extLst>
                <a:ext uri="{FF2B5EF4-FFF2-40B4-BE49-F238E27FC236}">
                  <a16:creationId xmlns:a16="http://schemas.microsoft.com/office/drawing/2014/main" id="{EA92A449-4BB6-4EA4-958B-521B321B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6914" y="2630796"/>
              <a:ext cx="706569" cy="706569"/>
            </a:xfrm>
            <a:prstGeom prst="rect">
              <a:avLst/>
            </a:prstGeom>
          </p:spPr>
        </p:pic>
        <p:pic>
          <p:nvPicPr>
            <p:cNvPr id="11" name="グラフィックス 10" descr="的中">
              <a:extLst>
                <a:ext uri="{FF2B5EF4-FFF2-40B4-BE49-F238E27FC236}">
                  <a16:creationId xmlns:a16="http://schemas.microsoft.com/office/drawing/2014/main" id="{438F15C5-D5EB-4BAE-92C9-878614256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21936" y="2620733"/>
              <a:ext cx="706569" cy="706569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9ACE76F-E799-4845-B114-864F2E1C4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5555" y="2593133"/>
              <a:ext cx="706569" cy="76176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C98A975-FC63-45F9-B922-84132B31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4024" y="2612364"/>
              <a:ext cx="853078" cy="743433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F7C5E62-78F4-4B76-85C9-AE1E17087DAE}"/>
                </a:ext>
              </a:extLst>
            </p:cNvPr>
            <p:cNvSpPr txBox="1"/>
            <p:nvPr/>
          </p:nvSpPr>
          <p:spPr>
            <a:xfrm>
              <a:off x="1441865" y="2230515"/>
              <a:ext cx="1057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危害要因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9BE6514-4CD1-4C18-97A4-37E18C9C1259}"/>
                </a:ext>
              </a:extLst>
            </p:cNvPr>
            <p:cNvSpPr txBox="1"/>
            <p:nvPr/>
          </p:nvSpPr>
          <p:spPr>
            <a:xfrm>
              <a:off x="3184080" y="2230515"/>
              <a:ext cx="805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分析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F2ECD8D-E977-45ED-8195-272AAF793978}"/>
                </a:ext>
              </a:extLst>
            </p:cNvPr>
            <p:cNvSpPr txBox="1"/>
            <p:nvPr/>
          </p:nvSpPr>
          <p:spPr>
            <a:xfrm>
              <a:off x="6379386" y="2230515"/>
              <a:ext cx="1059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管理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6A7B21A-1C3F-4BF8-ADAE-34E2938693D8}"/>
                </a:ext>
              </a:extLst>
            </p:cNvPr>
            <p:cNvSpPr txBox="1"/>
            <p:nvPr/>
          </p:nvSpPr>
          <p:spPr>
            <a:xfrm>
              <a:off x="8124244" y="2230515"/>
              <a:ext cx="33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点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CDB8DBF-F329-41E3-B1B5-46FE45A77FB4}"/>
                </a:ext>
              </a:extLst>
            </p:cNvPr>
            <p:cNvSpPr txBox="1"/>
            <p:nvPr/>
          </p:nvSpPr>
          <p:spPr>
            <a:xfrm>
              <a:off x="4674870" y="2230515"/>
              <a:ext cx="1059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重要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320327A-5CD2-4967-8B40-9D285B34AC59}"/>
                </a:ext>
              </a:extLst>
            </p:cNvPr>
            <p:cNvSpPr txBox="1"/>
            <p:nvPr/>
          </p:nvSpPr>
          <p:spPr>
            <a:xfrm>
              <a:off x="6381148" y="1306100"/>
              <a:ext cx="13338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ontrol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0F6F778-D1D1-4798-AF42-D57A1E126E0F}"/>
                </a:ext>
              </a:extLst>
            </p:cNvPr>
            <p:cNvSpPr txBox="1"/>
            <p:nvPr/>
          </p:nvSpPr>
          <p:spPr>
            <a:xfrm>
              <a:off x="7967809" y="1290455"/>
              <a:ext cx="1212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P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76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76985B7-43B5-48DE-BC33-AF9C24C77641}"/>
              </a:ext>
            </a:extLst>
          </p:cNvPr>
          <p:cNvGrpSpPr/>
          <p:nvPr/>
        </p:nvGrpSpPr>
        <p:grpSpPr>
          <a:xfrm>
            <a:off x="284477" y="741793"/>
            <a:ext cx="9510084" cy="6312359"/>
            <a:chOff x="284477" y="741793"/>
            <a:chExt cx="9510084" cy="6312359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3BF805FF-DB65-4556-8CCE-1CA7B4EF7548}"/>
                </a:ext>
              </a:extLst>
            </p:cNvPr>
            <p:cNvGrpSpPr/>
            <p:nvPr/>
          </p:nvGrpSpPr>
          <p:grpSpPr>
            <a:xfrm>
              <a:off x="284477" y="741793"/>
              <a:ext cx="9510084" cy="3466307"/>
              <a:chOff x="284477" y="741793"/>
              <a:chExt cx="9510084" cy="3466307"/>
            </a:xfrm>
          </p:grpSpPr>
          <p:sp>
            <p:nvSpPr>
              <p:cNvPr id="8" name="四角形: 角を丸くする 7">
                <a:extLst>
                  <a:ext uri="{FF2B5EF4-FFF2-40B4-BE49-F238E27FC236}">
                    <a16:creationId xmlns:a16="http://schemas.microsoft.com/office/drawing/2014/main" id="{2FA94F4F-40FE-49E1-9093-AC4398711B3C}"/>
                  </a:ext>
                </a:extLst>
              </p:cNvPr>
              <p:cNvSpPr/>
              <p:nvPr/>
            </p:nvSpPr>
            <p:spPr>
              <a:xfrm>
                <a:off x="284477" y="741793"/>
                <a:ext cx="9510084" cy="346630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5715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32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E4DBEBE-23DE-4E1E-AD3D-762D360DC367}"/>
                  </a:ext>
                </a:extLst>
              </p:cNvPr>
              <p:cNvSpPr txBox="1"/>
              <p:nvPr/>
            </p:nvSpPr>
            <p:spPr>
              <a:xfrm>
                <a:off x="663659" y="846913"/>
                <a:ext cx="8948654" cy="3280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42" dirty="0"/>
                  <a:t>食品衛生法で定められた制度です。　　　　　　　　　　　　これを守らないのは</a:t>
                </a:r>
                <a:r>
                  <a:rPr kumimoji="1" lang="ja-JP" altLang="en-US" sz="2849" b="1" dirty="0"/>
                  <a:t>法律違反</a:t>
                </a:r>
                <a:r>
                  <a:rPr kumimoji="1" lang="ja-JP" altLang="en-US" sz="2442" dirty="0"/>
                  <a:t>となります</a:t>
                </a:r>
                <a:endParaRPr kumimoji="1" lang="en-US" altLang="ja-JP" sz="2442" dirty="0"/>
              </a:p>
              <a:p>
                <a:endParaRPr kumimoji="1" lang="en-US" altLang="ja-JP" sz="2442" dirty="0"/>
              </a:p>
              <a:p>
                <a:r>
                  <a:rPr kumimoji="1" lang="ja-JP" altLang="en-US" sz="2442" dirty="0"/>
                  <a:t>現時点では、</a:t>
                </a:r>
                <a:r>
                  <a:rPr kumimoji="1" lang="ja-JP" altLang="en-US" sz="2442" u="sng" dirty="0"/>
                  <a:t>罰則はありません</a:t>
                </a:r>
                <a:r>
                  <a:rPr kumimoji="1" lang="ja-JP" altLang="en-US" sz="2442" dirty="0"/>
                  <a:t>が、都道府県知事等は、　　　公衆衛生上 必要な措置について、条例で必要な規定を定める</a:t>
                </a:r>
                <a:br>
                  <a:rPr kumimoji="1" lang="en-US" altLang="ja-JP" sz="2442" dirty="0"/>
                </a:br>
                <a:r>
                  <a:rPr kumimoji="1" lang="ja-JP" altLang="en-US" sz="2442" dirty="0"/>
                  <a:t>ことができるとされています</a:t>
                </a:r>
                <a:endParaRPr kumimoji="1" lang="en-US" altLang="ja-JP" sz="2442" dirty="0"/>
              </a:p>
              <a:p>
                <a:endParaRPr kumimoji="1" lang="en-US" altLang="ja-JP" sz="2442" dirty="0"/>
              </a:p>
              <a:p>
                <a:r>
                  <a:rPr kumimoji="1" lang="ja-JP" altLang="en-US" sz="2442" dirty="0"/>
                  <a:t>なので、</a:t>
                </a:r>
                <a:r>
                  <a:rPr kumimoji="1" lang="ja-JP" altLang="en-US" sz="2849" b="1" dirty="0"/>
                  <a:t>条例違反で罰せられることがある</a:t>
                </a:r>
                <a:r>
                  <a:rPr kumimoji="1" lang="ja-JP" altLang="en-US" sz="2442" dirty="0"/>
                  <a:t>と言えます</a:t>
                </a:r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7227B5A-F89B-4B57-9A15-39997601E7D7}"/>
                </a:ext>
              </a:extLst>
            </p:cNvPr>
            <p:cNvGrpSpPr/>
            <p:nvPr/>
          </p:nvGrpSpPr>
          <p:grpSpPr>
            <a:xfrm>
              <a:off x="389122" y="4838134"/>
              <a:ext cx="9300793" cy="2216018"/>
              <a:chOff x="648830" y="4502900"/>
              <a:chExt cx="9300793" cy="2216018"/>
            </a:xfrm>
          </p:grpSpPr>
          <p:pic>
            <p:nvPicPr>
              <p:cNvPr id="6" name="図 5" descr="挿絵 が含まれている画像&#10;&#10;自動的に生成された説明">
                <a:extLst>
                  <a:ext uri="{FF2B5EF4-FFF2-40B4-BE49-F238E27FC236}">
                    <a16:creationId xmlns:a16="http://schemas.microsoft.com/office/drawing/2014/main" id="{C8A0FCA6-2845-4FB5-895C-775BA0975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t="-1428" r="-960"/>
              <a:stretch/>
            </p:blipFill>
            <p:spPr>
              <a:xfrm>
                <a:off x="648830" y="4502900"/>
                <a:ext cx="2820242" cy="2216018"/>
              </a:xfrm>
              <a:prstGeom prst="rect">
                <a:avLst/>
              </a:prstGeom>
            </p:spPr>
          </p:pic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CBFE819-73B5-4757-9F0F-DF813837825A}"/>
                  </a:ext>
                </a:extLst>
              </p:cNvPr>
              <p:cNvSpPr txBox="1"/>
              <p:nvPr/>
            </p:nvSpPr>
            <p:spPr>
              <a:xfrm>
                <a:off x="2621657" y="5254062"/>
                <a:ext cx="732796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FF0000"/>
                    </a:solidFill>
                  </a:rPr>
                  <a:t>コンプライアンス違反に対しての飲食店の</a:t>
                </a:r>
                <a:endParaRPr lang="en-US" altLang="ja-JP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ja-JP" altLang="en-US" sz="2400" b="1" dirty="0">
                    <a:solidFill>
                      <a:srgbClr val="FF0000"/>
                    </a:solidFill>
                  </a:rPr>
                  <a:t>悪評は、瞬く間に世間に広がるので、                                  </a:t>
                </a:r>
                <a:endParaRPr lang="en-US" altLang="ja-JP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ja-JP" altLang="en-US" sz="2400" b="1" dirty="0">
                    <a:solidFill>
                      <a:srgbClr val="FF0000"/>
                    </a:solidFill>
                  </a:rPr>
                  <a:t>飲食店経営者は重要な取り組みの一つです！</a:t>
                </a:r>
              </a:p>
            </p:txBody>
          </p:sp>
        </p:grp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D111292D-0411-433B-9D7D-1DAC0F40F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686" y="-97689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37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13545</TotalTime>
  <Words>2292</Words>
  <Application>Microsoft Office PowerPoint</Application>
  <PresentationFormat>ユーザー設定</PresentationFormat>
  <Paragraphs>392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5" baseType="lpstr">
      <vt:lpstr>ＭＳ Ｐゴシック</vt:lpstr>
      <vt:lpstr>新細明體</vt:lpstr>
      <vt:lpstr>メイリオ</vt:lpstr>
      <vt:lpstr>游ゴシック</vt:lpstr>
      <vt:lpstr>游ゴシック Light</vt:lpstr>
      <vt:lpstr>Yu Gothic Medium</vt:lpstr>
      <vt:lpstr>游ゴシック体</vt:lpstr>
      <vt:lpstr>游明朝</vt:lpstr>
      <vt:lpstr>Arial</vt:lpstr>
      <vt:lpstr>Calibri</vt:lpstr>
      <vt:lpstr>Calibri Light</vt:lpstr>
      <vt:lpstr>Office テーマ</vt:lpstr>
      <vt:lpstr>PowerPoint プレゼンテーション</vt:lpstr>
      <vt:lpstr>講座内でお伝え出来る事</vt:lpstr>
      <vt:lpstr>講座内で指導できない事</vt:lpstr>
      <vt:lpstr> 【　目　次　】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整HACCPを導入すると衛生管理が楽勝になる</dc:title>
  <dc:creator>徳王 美紀</dc:creator>
  <cp:lastModifiedBy>miki tokuou</cp:lastModifiedBy>
  <cp:revision>621</cp:revision>
  <dcterms:created xsi:type="dcterms:W3CDTF">2020-04-10T12:28:54Z</dcterms:created>
  <dcterms:modified xsi:type="dcterms:W3CDTF">2022-01-18T10:31:21Z</dcterms:modified>
</cp:coreProperties>
</file>